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2.xml" ContentType="application/vnd.openxmlformats-officedocument.presentationml.tags+xml"/>
  <Override PartName="/ppt/tags/tag33.xml" ContentType="application/vnd.openxmlformats-officedocument.presentationml.tags+xml"/>
  <Override PartName="/ppt/notesSlides/notesSlide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xml" ContentType="application/vnd.openxmlformats-officedocument.presentationml.notesSlide+xml"/>
  <Override PartName="/ppt/tags/tag64.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10"/>
  </p:notesMasterIdLst>
  <p:handoutMasterIdLst>
    <p:handoutMasterId r:id="rId11"/>
  </p:handoutMasterIdLst>
  <p:sldIdLst>
    <p:sldId id="498" r:id="rId7"/>
    <p:sldId id="564" r:id="rId8"/>
    <p:sldId id="4153" r:id="rId9"/>
  </p:sldIdLst>
  <p:sldSz cx="12192000" cy="6858000"/>
  <p:notesSz cx="6858000" cy="9947275"/>
  <p:custDataLst>
    <p:tags r:id="rId12"/>
  </p:custDataLst>
  <p:defaultTex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75"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E7D"/>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E97D87-A029-4C6C-A0FF-1963AD8DBCBE}">
  <a:tblStyle styleId="{69E97D87-A029-4C6C-A0FF-1963AD8DBCBE}" styleName="EUREX Table">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0FC0DDD-37FB-4523-A006-01308BA8B187}" styleName="EUREX Table Green">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swCell>
    <a:firstRow>
      <a:tcTxStyle b="on" i="off">
        <a:fontRef idx="maj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328C8A7-C3E3-475F-BAE9-F2AA3C6B7DF7}" styleName="EUREX Table Grid">
    <a:tblBg/>
    <a:wholeTbl>
      <a:tcTxStyle b="off" i="off">
        <a:fontRef idx="minor"/>
        <a:schemeClr val="tx1"/>
      </a:tcTxStyle>
      <a:tcStyle>
        <a:tcBdr>
          <a:left>
            <a:ln>
              <a:noFill/>
            </a:ln>
          </a:left>
          <a:right>
            <a:ln>
              <a:noFill/>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wholeTbl>
    <a:band1H>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H>
    <a:band2H>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H>
    <a:band1V>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V>
    <a:band2V>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V>
    <a:lastCol>
      <a:tcTxStyle b="on" i="off">
        <a:fontRef idx="minor"/>
        <a:schemeClr val="tx1"/>
      </a:tcTxStyle>
      <a:tcStyle>
        <a:tcBdr>
          <a:left>
            <a:ln w="19050" cap="flat" cmpd="sng" algn="ctr">
              <a:solidFill>
                <a:srgbClr val="FFFFFF"/>
              </a:solidFill>
              <a:prstDash val="solid"/>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noFill/>
        </a:fill>
      </a:tcStyle>
    </a:nwCell>
    <a:extLst/>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unkle Formatvorlage 1 - Akz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snapToObjects="1" showGuides="1">
      <p:cViewPr varScale="1">
        <p:scale>
          <a:sx n="155" d="100"/>
          <a:sy n="155" d="100"/>
        </p:scale>
        <p:origin x="564" y="150"/>
      </p:cViewPr>
      <p:guideLst>
        <p:guide orient="horz" pos="3475"/>
        <p:guide pos="384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121" d="100"/>
          <a:sy n="121" d="100"/>
        </p:scale>
        <p:origin x="3990" y="114"/>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4628E9-09A9-41A1-BA0F-64ED3F8EABA4}"/>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4299F13-B674-4F0C-91D5-5A9F8600A569}"/>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747B42EC-036F-448D-9D6B-264CF4D9AD5E}" type="datetimeFigureOut">
              <a:rPr lang="de-DE" smtClean="0"/>
              <a:t>07.10.2025</a:t>
            </a:fld>
            <a:endParaRPr lang="de-DE"/>
          </a:p>
        </p:txBody>
      </p:sp>
      <p:sp>
        <p:nvSpPr>
          <p:cNvPr id="4" name="Fußzeilenplatzhalter 3">
            <a:extLst>
              <a:ext uri="{FF2B5EF4-FFF2-40B4-BE49-F238E27FC236}">
                <a16:creationId xmlns:a16="http://schemas.microsoft.com/office/drawing/2014/main" id="{1DBADF13-FAC5-4341-A983-76083E213505}"/>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01105283-9844-4FA4-8ED5-E398C5C49623}"/>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0689DB8B-FD84-473E-8D2A-AD8FDE25B74C}" type="slidenum">
              <a:rPr lang="de-DE" smtClean="0"/>
              <a:t>‹#›</a:t>
            </a:fld>
            <a:endParaRPr lang="de-DE"/>
          </a:p>
        </p:txBody>
      </p:sp>
    </p:spTree>
    <p:extLst>
      <p:ext uri="{BB962C8B-B14F-4D97-AF65-F5344CB8AC3E}">
        <p14:creationId xmlns:p14="http://schemas.microsoft.com/office/powerpoint/2010/main" val="2105889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EA068ACA-AF5A-4E1F-89CF-71C85BC01196}" type="datetimeFigureOut">
              <a:rPr lang="de-DE" smtClean="0"/>
              <a:t>07.10.2025</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D4EE2F00-0481-4374-BAE1-182BA4DD3D84}" type="slidenum">
              <a:rPr lang="de-DE" smtClean="0"/>
              <a:t>‹#›</a:t>
            </a:fld>
            <a:endParaRPr lang="de-DE"/>
          </a:p>
        </p:txBody>
      </p:sp>
    </p:spTree>
    <p:extLst>
      <p:ext uri="{BB962C8B-B14F-4D97-AF65-F5344CB8AC3E}">
        <p14:creationId xmlns:p14="http://schemas.microsoft.com/office/powerpoint/2010/main" val="134742151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a:t>
            </a:fld>
            <a:endParaRPr lang="de-DE"/>
          </a:p>
        </p:txBody>
      </p:sp>
    </p:spTree>
    <p:extLst>
      <p:ext uri="{BB962C8B-B14F-4D97-AF65-F5344CB8AC3E}">
        <p14:creationId xmlns:p14="http://schemas.microsoft.com/office/powerpoint/2010/main" val="1439127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2</a:t>
            </a:fld>
            <a:endParaRPr lang="de-DE"/>
          </a:p>
        </p:txBody>
      </p:sp>
    </p:spTree>
    <p:extLst>
      <p:ext uri="{BB962C8B-B14F-4D97-AF65-F5344CB8AC3E}">
        <p14:creationId xmlns:p14="http://schemas.microsoft.com/office/powerpoint/2010/main" val="112819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8AE718-3504-41EB-8883-AA8717AFAB62}" type="slidenum">
              <a:rPr lang="en-US" smtClean="0"/>
              <a:t>3</a:t>
            </a:fld>
            <a:endParaRPr lang="en-US" dirty="0"/>
          </a:p>
        </p:txBody>
      </p:sp>
    </p:spTree>
    <p:extLst>
      <p:ext uri="{BB962C8B-B14F-4D97-AF65-F5344CB8AC3E}">
        <p14:creationId xmlns:p14="http://schemas.microsoft.com/office/powerpoint/2010/main" val="42605183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Master" Target="../slideMasters/slideMaster1.xml"/><Relationship Id="rId7" Type="http://schemas.openxmlformats.org/officeDocument/2006/relationships/image" Target="../media/image10.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7.emf"/><Relationship Id="rId4" Type="http://schemas.openxmlformats.org/officeDocument/2006/relationships/oleObject" Target="../embeddings/oleObject4.bin"/><Relationship Id="rId9"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Master" Target="../slideMasters/slideMaster1.xml"/><Relationship Id="rId7" Type="http://schemas.openxmlformats.org/officeDocument/2006/relationships/image" Target="../media/image13.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5.emf"/><Relationship Id="rId4" Type="http://schemas.openxmlformats.org/officeDocument/2006/relationships/oleObject" Target="../embeddings/oleObject4.bin"/><Relationship Id="rId9" Type="http://schemas.openxmlformats.org/officeDocument/2006/relationships/image" Target="../media/image15.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Master" Target="../slideMasters/slideMaster1.xml"/><Relationship Id="rId7" Type="http://schemas.openxmlformats.org/officeDocument/2006/relationships/image" Target="../media/image10.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7.emf"/><Relationship Id="rId4" Type="http://schemas.openxmlformats.org/officeDocument/2006/relationships/oleObject" Target="../embeddings/oleObject4.bin"/><Relationship Id="rId9"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Master" Target="../slideMasters/slideMaster1.xml"/><Relationship Id="rId7" Type="http://schemas.openxmlformats.org/officeDocument/2006/relationships/image" Target="../media/image13.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5.emf"/><Relationship Id="rId4" Type="http://schemas.openxmlformats.org/officeDocument/2006/relationships/oleObject" Target="../embeddings/oleObject4.bin"/><Relationship Id="rId9" Type="http://schemas.openxmlformats.org/officeDocument/2006/relationships/image" Target="../media/image15.png"/></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3.emf"/><Relationship Id="rId4" Type="http://schemas.openxmlformats.org/officeDocument/2006/relationships/oleObject" Target="../embeddings/oleObject6.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emf"/><Relationship Id="rId5" Type="http://schemas.openxmlformats.org/officeDocument/2006/relationships/oleObject" Target="../embeddings/oleObject5.bin"/><Relationship Id="rId4" Type="http://schemas.openxmlformats.org/officeDocument/2006/relationships/image" Target="../media/image4.emf"/></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3.emf"/><Relationship Id="rId5" Type="http://schemas.openxmlformats.org/officeDocument/2006/relationships/oleObject" Target="../embeddings/oleObject5.bin"/><Relationship Id="rId4" Type="http://schemas.openxmlformats.org/officeDocument/2006/relationships/image" Target="../media/image6.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3896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0306DCFF-9441-4067-89C8-80BA1DD2FCF1}" type="datetime3">
              <a:rPr lang="en-US" noProof="0" smtClean="0"/>
              <a:t>7 October 2025</a:t>
            </a:fld>
            <a:endParaRPr lang="en-US" noProof="0"/>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pic>
        <p:nvPicPr>
          <p:cNvPr id="16" name="Grafik 13">
            <a:extLst>
              <a:ext uri="{FF2B5EF4-FFF2-40B4-BE49-F238E27FC236}">
                <a16:creationId xmlns:a16="http://schemas.microsoft.com/office/drawing/2014/main" id="{81FB5303-36EF-4C7B-B6E8-B836C0A4E6BF}"/>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303500068"/>
      </p:ext>
    </p:extLst>
  </p:cSld>
  <p:clrMapOvr>
    <a:masterClrMapping/>
  </p:clrMapOvr>
  <p:extLst>
    <p:ext uri="{DCECCB84-F9BA-43D5-87BE-67443E8EF086}">
      <p15:sldGuideLst xmlns:p15="http://schemas.microsoft.com/office/powerpoint/2012/main">
        <p15:guide id="1" orient="horz" pos="300" userDrawn="1">
          <p15:clr>
            <a:srgbClr val="FBAE40"/>
          </p15:clr>
        </p15:guide>
        <p15:guide id="2" orient="horz" pos="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fld id="{712A3BE7-7538-4ED6-A67C-2644D387AE0C}" type="datetime3">
              <a:rPr lang="en-US" noProof="0" smtClean="0"/>
              <a:t>7 October 2025</a:t>
            </a:fld>
            <a:endParaRPr lang="en-US" noProof="0"/>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pic>
        <p:nvPicPr>
          <p:cNvPr id="12" name="Grafik 13">
            <a:extLst>
              <a:ext uri="{FF2B5EF4-FFF2-40B4-BE49-F238E27FC236}">
                <a16:creationId xmlns:a16="http://schemas.microsoft.com/office/drawing/2014/main" id="{AD0104FB-58A1-40EA-B3BA-1FB80DFDFED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801508" y="-487273"/>
            <a:ext cx="815072" cy="1625346"/>
          </a:xfrm>
          <a:prstGeom prst="rect">
            <a:avLst/>
          </a:prstGeom>
        </p:spPr>
      </p:pic>
    </p:spTree>
    <p:extLst>
      <p:ext uri="{BB962C8B-B14F-4D97-AF65-F5344CB8AC3E}">
        <p14:creationId xmlns:p14="http://schemas.microsoft.com/office/powerpoint/2010/main" val="1618345248"/>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fld id="{8755C120-EF72-4B47-B9DD-D088A9F2C1DE}" type="datetime3">
              <a:rPr lang="en-US" noProof="0" smtClean="0"/>
              <a:t>7 October 2025</a:t>
            </a:fld>
            <a:endParaRPr lang="en-US" noProof="0"/>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pic>
        <p:nvPicPr>
          <p:cNvPr id="14" name="Grafik 14">
            <a:extLst>
              <a:ext uri="{FF2B5EF4-FFF2-40B4-BE49-F238E27FC236}">
                <a16:creationId xmlns:a16="http://schemas.microsoft.com/office/drawing/2014/main" id="{FB3A5AEE-AC14-4131-BEB3-D629275DDCA2}"/>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801165" y="-487272"/>
            <a:ext cx="815757" cy="1625344"/>
          </a:xfrm>
          <a:prstGeom prst="rect">
            <a:avLst/>
          </a:prstGeom>
        </p:spPr>
      </p:pic>
    </p:spTree>
    <p:extLst>
      <p:ext uri="{BB962C8B-B14F-4D97-AF65-F5344CB8AC3E}">
        <p14:creationId xmlns:p14="http://schemas.microsoft.com/office/powerpoint/2010/main" val="259420244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dirty="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fld id="{60E23543-5D68-4551-B7C0-EBDE71FB9C1A}" type="datetime3">
              <a:rPr lang="en-US" noProof="0" smtClean="0"/>
              <a:t>7 October 2025</a:t>
            </a:fld>
            <a:endParaRPr lang="en-US" noProof="0"/>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pic>
        <p:nvPicPr>
          <p:cNvPr id="12" name="Grafik 13">
            <a:extLst>
              <a:ext uri="{FF2B5EF4-FFF2-40B4-BE49-F238E27FC236}">
                <a16:creationId xmlns:a16="http://schemas.microsoft.com/office/drawing/2014/main" id="{BD44CA4E-145C-4BDB-98C6-3FFFD34DD89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1214077407"/>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p:txBody>
          <a:bodyPr/>
          <a:lstStyle>
            <a:lvl1pPr>
              <a:defRPr>
                <a:solidFill>
                  <a:schemeClr val="bg1"/>
                </a:solidFill>
              </a:defRPr>
            </a:lvl1pPr>
          </a:lstStyle>
          <a:p>
            <a:fld id="{44BDEC0B-5070-4FB0-8A74-B4130D280D3A}" type="datetime3">
              <a:rPr lang="en-US" noProof="0" smtClean="0"/>
              <a:t>7 October 2025</a:t>
            </a:fld>
            <a:endParaRPr lang="en-US" noProof="0"/>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pic>
        <p:nvPicPr>
          <p:cNvPr id="8" name="Grafik 13">
            <a:extLst>
              <a:ext uri="{FF2B5EF4-FFF2-40B4-BE49-F238E27FC236}">
                <a16:creationId xmlns:a16="http://schemas.microsoft.com/office/drawing/2014/main" id="{39472BB6-1FCE-4D80-BF4D-EB6FCFD4E09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801508" y="-487273"/>
            <a:ext cx="815072" cy="1625346"/>
          </a:xfrm>
          <a:prstGeom prst="rect">
            <a:avLst/>
          </a:prstGeom>
        </p:spPr>
      </p:pic>
    </p:spTree>
    <p:extLst>
      <p:ext uri="{BB962C8B-B14F-4D97-AF65-F5344CB8AC3E}">
        <p14:creationId xmlns:p14="http://schemas.microsoft.com/office/powerpoint/2010/main" val="262722273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p:txBody>
          <a:bodyPr/>
          <a:lstStyle/>
          <a:p>
            <a:fld id="{48C1F022-BE67-42B4-8255-DAFA2FA97668}" type="datetime3">
              <a:rPr lang="en-US" noProof="0" smtClean="0"/>
              <a:t>7 October 2025</a:t>
            </a:fld>
            <a:endParaRPr lang="en-US" noProof="0"/>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pic>
        <p:nvPicPr>
          <p:cNvPr id="8" name="Grafik 14">
            <a:extLst>
              <a:ext uri="{FF2B5EF4-FFF2-40B4-BE49-F238E27FC236}">
                <a16:creationId xmlns:a16="http://schemas.microsoft.com/office/drawing/2014/main" id="{3170FA5A-1145-4146-9721-6047E9AF2D3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801165" y="-487272"/>
            <a:ext cx="815757" cy="1625344"/>
          </a:xfrm>
          <a:prstGeom prst="rect">
            <a:avLst/>
          </a:prstGeom>
        </p:spPr>
      </p:pic>
    </p:spTree>
    <p:extLst>
      <p:ext uri="{BB962C8B-B14F-4D97-AF65-F5344CB8AC3E}">
        <p14:creationId xmlns:p14="http://schemas.microsoft.com/office/powerpoint/2010/main" val="206103040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fld id="{07E58D60-F49B-4096-8B33-AD7E0E48D1CC}" type="datetime3">
              <a:rPr lang="en-US" noProof="0" smtClean="0"/>
              <a:t>7 October 2025</a:t>
            </a:fld>
            <a:endParaRPr lang="en-US" noProof="0"/>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pic>
        <p:nvPicPr>
          <p:cNvPr id="8" name="Grafik 13">
            <a:extLst>
              <a:ext uri="{FF2B5EF4-FFF2-40B4-BE49-F238E27FC236}">
                <a16:creationId xmlns:a16="http://schemas.microsoft.com/office/drawing/2014/main" id="{2AA1198B-FD1A-4D19-AB43-1E153733B2B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3164411925"/>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GB"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p:txBody>
          <a:bodyPr/>
          <a:lstStyle>
            <a:lvl1pPr>
              <a:defRPr>
                <a:solidFill>
                  <a:schemeClr val="bg1"/>
                </a:solidFill>
              </a:defRPr>
            </a:lvl1pPr>
          </a:lstStyle>
          <a:p>
            <a:fld id="{7EC688DB-117D-4D9E-AD57-C7BA0BE89790}" type="datetime3">
              <a:rPr lang="en-US" noProof="0" smtClean="0"/>
              <a:t>7 October 2025</a:t>
            </a:fld>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378507997"/>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p:txBody>
          <a:bodyPr/>
          <a:lstStyle>
            <a:lvl1pPr>
              <a:defRPr>
                <a:solidFill>
                  <a:schemeClr val="bg1"/>
                </a:solidFill>
              </a:defRPr>
            </a:lvl1pPr>
          </a:lstStyle>
          <a:p>
            <a:fld id="{CF4D7822-092B-423E-B626-F14BA52D0737}" type="datetime3">
              <a:rPr lang="en-US" noProof="0" smtClean="0"/>
              <a:t>7 October 2025</a:t>
            </a:fld>
            <a:endParaRPr lang="en-US" noProof="0"/>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2865488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pt, min 28 pt)”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fld id="{76568F23-EE56-4FE6-BCFC-833502C46027}" type="datetime3">
              <a:rPr lang="en-US" noProof="0" smtClean="0"/>
              <a:t>7 October 2025</a:t>
            </a:fld>
            <a:endParaRPr lang="en-US" noProof="0"/>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31179092"/>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fld id="{A9A0D247-8106-49ED-BD76-3CEF61A41586}" type="datetime3">
              <a:rPr lang="en-US" noProof="0" smtClean="0"/>
              <a:t>7 October 2025</a:t>
            </a:fld>
            <a:endParaRPr lang="en-US" noProof="0"/>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3778644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95284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881B7BF1-5422-461D-9E1F-E1927046B8AB}" type="datetime3">
              <a:rPr lang="en-US" noProof="0" smtClean="0"/>
              <a:t>7 October 2025</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pic>
        <p:nvPicPr>
          <p:cNvPr id="23" name="Grafik 13">
            <a:extLst>
              <a:ext uri="{FF2B5EF4-FFF2-40B4-BE49-F238E27FC236}">
                <a16:creationId xmlns:a16="http://schemas.microsoft.com/office/drawing/2014/main" id="{53B3FCBE-19BF-4636-86E1-EC837F0AF52E}"/>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1508" y="-487273"/>
            <a:ext cx="815072" cy="1625346"/>
          </a:xfrm>
          <a:prstGeom prst="rect">
            <a:avLst/>
          </a:prstGeom>
        </p:spPr>
      </p:pic>
    </p:spTree>
    <p:extLst>
      <p:ext uri="{BB962C8B-B14F-4D97-AF65-F5344CB8AC3E}">
        <p14:creationId xmlns:p14="http://schemas.microsoft.com/office/powerpoint/2010/main" val="6548286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fld id="{BA98C31B-793D-40F5-B015-C41BAF7E185F}" type="datetime3">
              <a:rPr lang="en-US" noProof="0" smtClean="0"/>
              <a:t>7 October 2025</a:t>
            </a:fld>
            <a:endParaRPr lang="en-US" noProof="0"/>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9955645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fld id="{4DBEE8C2-E27A-443E-BFF3-9C8509FC91AE}" type="datetime3">
              <a:rPr lang="en-US" noProof="0" smtClean="0"/>
              <a:t>7 October 2025</a:t>
            </a:fld>
            <a:endParaRPr lang="en-US" noProof="0"/>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375372079"/>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a:t>
            </a:r>
            <a:r>
              <a:rPr lang="en-US" noProof="0"/>
              <a:t>to</a:t>
            </a:r>
            <a:r>
              <a:rPr lang="en-US"/>
              <a:t> </a:t>
            </a:r>
            <a:r>
              <a:rPr lang="en-US" dirty="0"/>
              <a:t>edit Master </a:t>
            </a:r>
            <a:r>
              <a:rPr lang="en-US"/>
              <a:t>title style</a:t>
            </a:r>
            <a:endParaRPr lang="en-US" dirty="0"/>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fld id="{C95928E4-03DA-4799-AB48-C0ABBB1FF87E}" type="datetime3">
              <a:rPr lang="en-US" smtClean="0"/>
              <a:t>7 October 2025</a:t>
            </a:fld>
            <a:endParaRPr lang="en-US" dirty="0"/>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dirty="0"/>
          </a:p>
        </p:txBody>
      </p:sp>
    </p:spTree>
    <p:extLst>
      <p:ext uri="{BB962C8B-B14F-4D97-AF65-F5344CB8AC3E}">
        <p14:creationId xmlns:p14="http://schemas.microsoft.com/office/powerpoint/2010/main" val="890066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fld id="{36A480C6-9A9A-4F38-8409-97AB8F835432}" type="datetime3">
              <a:rPr lang="en-US" noProof="0" smtClean="0"/>
              <a:t>7 October 2025</a:t>
            </a:fld>
            <a:endParaRPr lang="en-US" noProof="0"/>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5241923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fld id="{6C136201-5B7C-46B0-8408-1F09E7937261}" type="datetime3">
              <a:rPr lang="en-US" noProof="0" smtClean="0"/>
              <a:t>7 October 2025</a:t>
            </a:fld>
            <a:endParaRPr lang="en-US" noProof="0"/>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53564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fld id="{C7E4B7FF-8808-4FD1-B803-CBFE340D2399}" type="datetime3">
              <a:rPr lang="en-US" noProof="0" smtClean="0"/>
              <a:t>7 October 2025</a:t>
            </a:fld>
            <a:endParaRPr lang="en-US" noProof="0"/>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8038861"/>
      </p:ext>
    </p:extLst>
  </p:cSld>
  <p:clrMapOvr>
    <a:masterClrMapping/>
  </p:clrMapOvr>
  <p:extLst>
    <p:ext uri="{DCECCB84-F9BA-43D5-87BE-67443E8EF086}">
      <p15:sldGuideLst xmlns:p15="http://schemas.microsoft.com/office/powerpoint/2012/main">
        <p15:guide id="1" pos="1549">
          <p15:clr>
            <a:srgbClr val="FBAE40"/>
          </p15:clr>
        </p15:guide>
        <p15:guide id="2" pos="3545" userDrawn="1">
          <p15:clr>
            <a:srgbClr val="FBAE40"/>
          </p15:clr>
        </p15:guide>
        <p15:guide id="3" pos="5360">
          <p15:clr>
            <a:srgbClr val="FBAE40"/>
          </p15:clr>
        </p15:guide>
        <p15:guide id="5" orient="horz" pos="229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fld id="{4AE729CA-5E3E-492A-9757-010E41590E98}" type="datetime3">
              <a:rPr lang="en-US" noProof="0" smtClean="0"/>
              <a:t>7 October 2025</a:t>
            </a:fld>
            <a:endParaRPr lang="en-US" noProof="0"/>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264249676"/>
      </p:ext>
    </p:extLst>
  </p:cSld>
  <p:clrMapOvr>
    <a:masterClrMapping/>
  </p:clrMapOvr>
  <p:extLst>
    <p:ext uri="{DCECCB84-F9BA-43D5-87BE-67443E8EF086}">
      <p15:sldGuideLst xmlns:p15="http://schemas.microsoft.com/office/powerpoint/2012/main">
        <p15:guide id="1" pos="1549" userDrawn="1">
          <p15:clr>
            <a:srgbClr val="FBAE40"/>
          </p15:clr>
        </p15:guide>
        <p15:guide id="2" pos="1822" userDrawn="1">
          <p15:clr>
            <a:srgbClr val="FBAE40"/>
          </p15:clr>
        </p15:guide>
        <p15:guide id="3" pos="5360" userDrawn="1">
          <p15:clr>
            <a:srgbClr val="FBAE40"/>
          </p15:clr>
        </p15:guide>
        <p15:guide id="5" orient="horz" pos="229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224173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pic>
        <p:nvPicPr>
          <p:cNvPr id="20" name="Grafik 13">
            <a:extLst>
              <a:ext uri="{FF2B5EF4-FFF2-40B4-BE49-F238E27FC236}">
                <a16:creationId xmlns:a16="http://schemas.microsoft.com/office/drawing/2014/main" id="{D0A5E4D4-0AFD-4D26-B038-92E849AD6C2A}"/>
              </a:ext>
            </a:extLst>
          </p:cNvPr>
          <p:cNvPicPr>
            <a:picLocks noChangeAspect="1"/>
          </p:cNvPicPr>
          <p:nvPr userDrawn="1"/>
        </p:nvPicPr>
        <p:blipFill>
          <a:blip r:embed="rId10" cstate="screen">
            <a:extLst>
              <a:ext uri="{28A0092B-C50C-407E-A947-70E740481C1C}">
                <a14:useLocalDpi xmlns:a14="http://schemas.microsoft.com/office/drawing/2010/main"/>
              </a:ext>
            </a:extLst>
          </a:blip>
          <a:srcRect/>
          <a:stretch/>
        </p:blipFill>
        <p:spPr>
          <a:xfrm>
            <a:off x="10801508" y="-487273"/>
            <a:ext cx="815072" cy="1625346"/>
          </a:xfrm>
          <a:prstGeom prst="rect">
            <a:avLst/>
          </a:prstGeom>
        </p:spPr>
      </p:pic>
    </p:spTree>
    <p:extLst>
      <p:ext uri="{BB962C8B-B14F-4D97-AF65-F5344CB8AC3E}">
        <p14:creationId xmlns:p14="http://schemas.microsoft.com/office/powerpoint/2010/main" val="83753437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967911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pic>
        <p:nvPicPr>
          <p:cNvPr id="19" name="Grafik 13">
            <a:extLst>
              <a:ext uri="{FF2B5EF4-FFF2-40B4-BE49-F238E27FC236}">
                <a16:creationId xmlns:a16="http://schemas.microsoft.com/office/drawing/2014/main" id="{8B235665-F25F-416C-8807-EC727E67D4D7}"/>
              </a:ext>
            </a:extLst>
          </p:cNvPr>
          <p:cNvPicPr>
            <a:picLocks noChangeAspect="1"/>
          </p:cNvPicPr>
          <p:nvPr userDrawn="1"/>
        </p:nvPicPr>
        <p:blipFill>
          <a:blip r:embed="rId10"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303264769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7756565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pic>
        <p:nvPicPr>
          <p:cNvPr id="23" name="Grafik 13">
            <a:extLst>
              <a:ext uri="{FF2B5EF4-FFF2-40B4-BE49-F238E27FC236}">
                <a16:creationId xmlns:a16="http://schemas.microsoft.com/office/drawing/2014/main" id="{9DF869BB-F900-449E-8B0F-A9AC72D5D6FA}"/>
              </a:ext>
            </a:extLst>
          </p:cNvPr>
          <p:cNvPicPr>
            <a:picLocks noChangeAspect="1"/>
          </p:cNvPicPr>
          <p:nvPr userDrawn="1"/>
        </p:nvPicPr>
        <p:blipFill>
          <a:blip r:embed="rId10" cstate="screen">
            <a:extLst>
              <a:ext uri="{28A0092B-C50C-407E-A947-70E740481C1C}">
                <a14:useLocalDpi xmlns:a14="http://schemas.microsoft.com/office/drawing/2010/main"/>
              </a:ext>
            </a:extLst>
          </a:blip>
          <a:srcRect/>
          <a:stretch/>
        </p:blipFill>
        <p:spPr>
          <a:xfrm>
            <a:off x="10801508" y="-487273"/>
            <a:ext cx="815072" cy="1625346"/>
          </a:xfrm>
          <a:prstGeom prst="rect">
            <a:avLst/>
          </a:prstGeom>
        </p:spPr>
      </p:pic>
    </p:spTree>
    <p:extLst>
      <p:ext uri="{BB962C8B-B14F-4D97-AF65-F5344CB8AC3E}">
        <p14:creationId xmlns:p14="http://schemas.microsoft.com/office/powerpoint/2010/main" val="181833087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561877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E5DF8067-24E8-4D4E-B690-FECCB8D1E844}" type="datetime3">
              <a:rPr lang="en-US" noProof="0" smtClean="0"/>
              <a:t>7 October 2025</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pic>
        <p:nvPicPr>
          <p:cNvPr id="15" name="Grafik 13">
            <a:extLst>
              <a:ext uri="{FF2B5EF4-FFF2-40B4-BE49-F238E27FC236}">
                <a16:creationId xmlns:a16="http://schemas.microsoft.com/office/drawing/2014/main" id="{41A99B8F-E195-44DA-86AC-3DE94FA4665F}"/>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3959713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3814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pic>
        <p:nvPicPr>
          <p:cNvPr id="18" name="Grafik 13">
            <a:extLst>
              <a:ext uri="{FF2B5EF4-FFF2-40B4-BE49-F238E27FC236}">
                <a16:creationId xmlns:a16="http://schemas.microsoft.com/office/drawing/2014/main" id="{08F8F09F-829C-4CCC-B3EA-4E0A5C048F76}"/>
              </a:ext>
            </a:extLst>
          </p:cNvPr>
          <p:cNvPicPr>
            <a:picLocks noChangeAspect="1"/>
          </p:cNvPicPr>
          <p:nvPr userDrawn="1"/>
        </p:nvPicPr>
        <p:blipFill>
          <a:blip r:embed="rId10"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359646224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380734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dirty="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endParaRPr lang="en-US" noProof="0"/>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fld id="{5148D079-647E-40C4-BAB6-8D28E16768FC}" type="datetime3">
              <a:rPr lang="en-US" noProof="0" smtClean="0"/>
              <a:t>7 October 2025</a:t>
            </a:fld>
            <a:endParaRPr lang="en-US" noProof="0"/>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49017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803426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C576AB3D-FDD4-4E11-BB62-B6536B566B7C}" type="datetime3">
              <a:rPr lang="en-US" noProof="0" smtClean="0"/>
              <a:t>7 October 2025</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pic>
        <p:nvPicPr>
          <p:cNvPr id="15" name="Grafik 13">
            <a:extLst>
              <a:ext uri="{FF2B5EF4-FFF2-40B4-BE49-F238E27FC236}">
                <a16:creationId xmlns:a16="http://schemas.microsoft.com/office/drawing/2014/main" id="{86B2B297-FDA8-410B-9C06-ED1D8D18875A}"/>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1508" y="-487273"/>
            <a:ext cx="815072" cy="1625346"/>
          </a:xfrm>
          <a:prstGeom prst="rect">
            <a:avLst/>
          </a:prstGeom>
        </p:spPr>
      </p:pic>
    </p:spTree>
    <p:extLst>
      <p:ext uri="{BB962C8B-B14F-4D97-AF65-F5344CB8AC3E}">
        <p14:creationId xmlns:p14="http://schemas.microsoft.com/office/powerpoint/2010/main" val="371333161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017898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B737ECFC-FD8C-4E58-9660-0BF6DFE08CFB}" type="datetime3">
              <a:rPr lang="en-US" noProof="0" smtClean="0"/>
              <a:t>7 October 2025</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pic>
        <p:nvPicPr>
          <p:cNvPr id="9" name="Grafik 13">
            <a:extLst>
              <a:ext uri="{FF2B5EF4-FFF2-40B4-BE49-F238E27FC236}">
                <a16:creationId xmlns:a16="http://schemas.microsoft.com/office/drawing/2014/main" id="{9BDC0143-38FD-4243-A409-0A78FB14DEB5}"/>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325984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745647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6049ED75-8AE2-4856-8CBE-A625C6965CBE}" type="datetime3">
              <a:rPr lang="en-US" noProof="0" smtClean="0"/>
              <a:t>7 October 2025</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pic>
        <p:nvPicPr>
          <p:cNvPr id="9" name="Grafik 13">
            <a:extLst>
              <a:ext uri="{FF2B5EF4-FFF2-40B4-BE49-F238E27FC236}">
                <a16:creationId xmlns:a16="http://schemas.microsoft.com/office/drawing/2014/main" id="{D5571BAE-AA36-4CCB-A6A8-CCA9668094CF}"/>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1508" y="-487273"/>
            <a:ext cx="815072" cy="1625346"/>
          </a:xfrm>
          <a:prstGeom prst="rect">
            <a:avLst/>
          </a:prstGeom>
        </p:spPr>
      </p:pic>
    </p:spTree>
    <p:extLst>
      <p:ext uri="{BB962C8B-B14F-4D97-AF65-F5344CB8AC3E}">
        <p14:creationId xmlns:p14="http://schemas.microsoft.com/office/powerpoint/2010/main" val="119595340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815411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81C13407-79F5-4AC7-AB60-784BE68A29D5}" type="datetime3">
              <a:rPr lang="en-US" noProof="0" smtClean="0"/>
              <a:t>7 October 2025</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pic>
        <p:nvPicPr>
          <p:cNvPr id="9" name="Grafik 13">
            <a:extLst>
              <a:ext uri="{FF2B5EF4-FFF2-40B4-BE49-F238E27FC236}">
                <a16:creationId xmlns:a16="http://schemas.microsoft.com/office/drawing/2014/main" id="{4D62400F-286B-4D3D-92FD-3C0D8F5E87DD}"/>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spTree>
    <p:extLst>
      <p:ext uri="{BB962C8B-B14F-4D97-AF65-F5344CB8AC3E}">
        <p14:creationId xmlns:p14="http://schemas.microsoft.com/office/powerpoint/2010/main" val="39636027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70769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FC7398BC-A795-44A2-81B7-7C62073F4A53}" type="datetime3">
              <a:rPr lang="en-US" noProof="0" smtClean="0"/>
              <a:t>7 October 2025</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a:stretch>
              <a:fillRect/>
            </a:stretch>
          </a:blipFill>
        </p:spPr>
        <p:txBody>
          <a:bodyPr/>
          <a:lstStyle/>
          <a:p>
            <a:r>
              <a:rPr lang="en-US" noProof="0"/>
              <a:t> </a:t>
            </a:r>
          </a:p>
        </p:txBody>
      </p:sp>
    </p:spTree>
    <p:extLst>
      <p:ext uri="{BB962C8B-B14F-4D97-AF65-F5344CB8AC3E}">
        <p14:creationId xmlns:p14="http://schemas.microsoft.com/office/powerpoint/2010/main" val="361406483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801118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E0BB55D8-496C-49CA-A56B-1C636D9A6352}" type="datetime3">
              <a:rPr lang="en-US" noProof="0" smtClean="0"/>
              <a:t>7 October 2025</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a:stretch>
              <a:fillRect/>
            </a:stretch>
          </a:blipFill>
        </p:spPr>
        <p:txBody>
          <a:bodyPr/>
          <a:lstStyle/>
          <a:p>
            <a:r>
              <a:rPr lang="en-US" noProof="0"/>
              <a:t> </a:t>
            </a:r>
          </a:p>
        </p:txBody>
      </p:sp>
    </p:spTree>
    <p:extLst>
      <p:ext uri="{BB962C8B-B14F-4D97-AF65-F5344CB8AC3E}">
        <p14:creationId xmlns:p14="http://schemas.microsoft.com/office/powerpoint/2010/main" val="181940154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3"/>
            </p:custDataLst>
            <p:extLst>
              <p:ext uri="{D42A27DB-BD31-4B8C-83A1-F6EECF244321}">
                <p14:modId xmlns:p14="http://schemas.microsoft.com/office/powerpoint/2010/main" val="21074915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5" imgW="286" imgH="286" progId="TCLayout.ActiveDocument.1">
                  <p:embed/>
                </p:oleObj>
              </mc:Choice>
              <mc:Fallback>
                <p:oleObj name="think-cell Slide" r:id="rId35"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4"/>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dirty="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fld id="{7274EC83-4945-41A9-A1B0-147633395FDC}" type="datetime3">
              <a:rPr lang="en-US" noProof="0" smtClean="0"/>
              <a:t>7 October 2025</a:t>
            </a:fld>
            <a:endParaRPr lang="en-US" noProof="0"/>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7"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7" name="MSIPCMContentMarking" descr="{&quot;HashCode&quot;:442047029,&quot;Placement&quot;:&quot;Footer&quot;,&quot;Top&quot;:519.343,&quot;Left&quot;:453.295349,&quot;SlideWidth&quot;:960,&quot;SlideHeight&quot;:540}">
            <a:extLst>
              <a:ext uri="{FF2B5EF4-FFF2-40B4-BE49-F238E27FC236}">
                <a16:creationId xmlns:a16="http://schemas.microsoft.com/office/drawing/2014/main" id="{C93D6494-1906-4897-A087-F5099FCF762C}"/>
              </a:ext>
            </a:extLst>
          </p:cNvPr>
          <p:cNvSpPr txBox="1"/>
          <p:nvPr userDrawn="1"/>
        </p:nvSpPr>
        <p:spPr>
          <a:xfrm>
            <a:off x="5756851" y="6595656"/>
            <a:ext cx="678298" cy="262344"/>
          </a:xfrm>
          <a:prstGeom prst="rect">
            <a:avLst/>
          </a:prstGeom>
          <a:noFill/>
        </p:spPr>
        <p:txBody>
          <a:bodyPr vert="horz" wrap="square" lIns="0" tIns="0" rIns="0" bIns="0" rtlCol="0" anchor="ctr" anchorCtr="1">
            <a:noAutofit/>
          </a:bodyPr>
          <a:lstStyle/>
          <a:p>
            <a:pPr algn="ctr">
              <a:spcBef>
                <a:spcPts val="0"/>
              </a:spcBef>
              <a:spcAft>
                <a:spcPts val="0"/>
              </a:spcAft>
            </a:pPr>
            <a:r>
              <a:rPr lang="en-US" sz="1000">
                <a:solidFill>
                  <a:srgbClr val="000000"/>
                </a:solidFill>
                <a:latin typeface="Calibri" panose="020F0502020204030204" pitchFamily="34" charset="0"/>
              </a:rPr>
              <a:t>Internal</a:t>
            </a:r>
            <a:endParaRPr lang="en-US" sz="10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966143933"/>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9" r:id="rId3"/>
    <p:sldLayoutId id="2147483670" r:id="rId4"/>
    <p:sldLayoutId id="2147483671" r:id="rId5"/>
    <p:sldLayoutId id="2147483673" r:id="rId6"/>
    <p:sldLayoutId id="2147483672" r:id="rId7"/>
    <p:sldLayoutId id="2147483694" r:id="rId8"/>
    <p:sldLayoutId id="2147483695" r:id="rId9"/>
    <p:sldLayoutId id="2147483660" r:id="rId10"/>
    <p:sldLayoutId id="2147483677" r:id="rId11"/>
    <p:sldLayoutId id="2147483679" r:id="rId12"/>
    <p:sldLayoutId id="2147483676" r:id="rId13"/>
    <p:sldLayoutId id="2147483678" r:id="rId14"/>
    <p:sldLayoutId id="2147483680" r:id="rId15"/>
    <p:sldLayoutId id="2147483696" r:id="rId16"/>
    <p:sldLayoutId id="2147483663" r:id="rId17"/>
    <p:sldLayoutId id="2147483686" r:id="rId18"/>
    <p:sldLayoutId id="2147483650" r:id="rId19"/>
    <p:sldLayoutId id="2147483656" r:id="rId20"/>
    <p:sldLayoutId id="2147483657" r:id="rId21"/>
    <p:sldLayoutId id="2147483667" r:id="rId22"/>
    <p:sldLayoutId id="2147483654" r:id="rId23"/>
    <p:sldLayoutId id="2147483655" r:id="rId24"/>
    <p:sldLayoutId id="2147483693" r:id="rId25"/>
    <p:sldLayoutId id="2147483692" r:id="rId26"/>
    <p:sldLayoutId id="2147483687" r:id="rId27"/>
    <p:sldLayoutId id="2147483688" r:id="rId28"/>
    <p:sldLayoutId id="2147483689" r:id="rId29"/>
    <p:sldLayoutId id="2147483690" r:id="rId30"/>
    <p:sldLayoutId id="2147483664" r:id="rId31"/>
  </p:sldLayoutIdLst>
  <p:hf hdr="0" ftr="0"/>
  <p:txStyles>
    <p:titleStyle>
      <a:lvl1pPr algn="l" defTabSz="914400" rtl="0" eaLnBrk="1" latinLnBrk="0" hangingPunct="1">
        <a:lnSpc>
          <a:spcPts val="33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userDrawn="1">
          <p15:clr>
            <a:srgbClr val="F26B43"/>
          </p15:clr>
        </p15:guide>
        <p15:guide id="8" orient="horz" pos="3861" userDrawn="1">
          <p15:clr>
            <a:srgbClr val="F26B43"/>
          </p15:clr>
        </p15:guide>
        <p15:guide id="9" orient="horz" pos="935" userDrawn="1">
          <p15:clr>
            <a:srgbClr val="F26B43"/>
          </p15:clr>
        </p15:guide>
        <p15:guide id="10" orient="horz" pos="232" userDrawn="1">
          <p15:clr>
            <a:srgbClr val="F26B43"/>
          </p15:clr>
        </p15:guide>
        <p15:guide id="12" pos="370" userDrawn="1">
          <p15:clr>
            <a:srgbClr val="F26B43"/>
          </p15:clr>
        </p15:guide>
        <p15:guide id="13" pos="7310" userDrawn="1">
          <p15:clr>
            <a:srgbClr val="F26B43"/>
          </p15:clr>
        </p15:guide>
        <p15:guide id="14" orient="horz" pos="1071" userDrawn="1">
          <p15:clr>
            <a:srgbClr val="F26B43"/>
          </p15:clr>
        </p15:guide>
        <p15:guide id="17" pos="2593" userDrawn="1">
          <p15:clr>
            <a:srgbClr val="F26B43"/>
          </p15:clr>
        </p15:guide>
        <p15:guide id="18" pos="2729" userDrawn="1">
          <p15:clr>
            <a:srgbClr val="F26B43"/>
          </p15:clr>
        </p15:guide>
        <p15:guide id="19" pos="4951" userDrawn="1">
          <p15:clr>
            <a:srgbClr val="F26B43"/>
          </p15:clr>
        </p15:guide>
        <p15:guide id="20" pos="5087" userDrawn="1">
          <p15:clr>
            <a:srgbClr val="F26B43"/>
          </p15:clr>
        </p15:guide>
        <p15:guide id="21" pos="3772" userDrawn="1">
          <p15:clr>
            <a:srgbClr val="F26B43"/>
          </p15:clr>
        </p15:guide>
        <p15:guide id="22" pos="3908" userDrawn="1">
          <p15:clr>
            <a:srgbClr val="F26B43"/>
          </p15:clr>
        </p15:guide>
        <p15:guide id="23" orient="horz" pos="120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3.emf"/><Relationship Id="rId5" Type="http://schemas.openxmlformats.org/officeDocument/2006/relationships/oleObject" Target="../embeddings/oleObject7.bin"/><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tags" Target="../tags/tag51.xml"/><Relationship Id="rId26" Type="http://schemas.openxmlformats.org/officeDocument/2006/relationships/tags" Target="../tags/tag59.xml"/><Relationship Id="rId3" Type="http://schemas.openxmlformats.org/officeDocument/2006/relationships/tags" Target="../tags/tag36.xml"/><Relationship Id="rId21" Type="http://schemas.openxmlformats.org/officeDocument/2006/relationships/tags" Target="../tags/tag54.xml"/><Relationship Id="rId34" Type="http://schemas.openxmlformats.org/officeDocument/2006/relationships/image" Target="../media/image3.emf"/><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tags" Target="../tags/tag50.xml"/><Relationship Id="rId25" Type="http://schemas.openxmlformats.org/officeDocument/2006/relationships/tags" Target="../tags/tag58.xml"/><Relationship Id="rId33" Type="http://schemas.openxmlformats.org/officeDocument/2006/relationships/oleObject" Target="../embeddings/oleObject8.bin"/><Relationship Id="rId2" Type="http://schemas.openxmlformats.org/officeDocument/2006/relationships/tags" Target="../tags/tag35.xml"/><Relationship Id="rId16" Type="http://schemas.openxmlformats.org/officeDocument/2006/relationships/tags" Target="../tags/tag49.xml"/><Relationship Id="rId20" Type="http://schemas.openxmlformats.org/officeDocument/2006/relationships/tags" Target="../tags/tag53.xml"/><Relationship Id="rId29" Type="http://schemas.openxmlformats.org/officeDocument/2006/relationships/tags" Target="../tags/tag62.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24" Type="http://schemas.openxmlformats.org/officeDocument/2006/relationships/tags" Target="../tags/tag57.xml"/><Relationship Id="rId32" Type="http://schemas.openxmlformats.org/officeDocument/2006/relationships/notesSlide" Target="../notesSlides/notesSlide2.xml"/><Relationship Id="rId5" Type="http://schemas.openxmlformats.org/officeDocument/2006/relationships/tags" Target="../tags/tag38.xml"/><Relationship Id="rId15" Type="http://schemas.openxmlformats.org/officeDocument/2006/relationships/tags" Target="../tags/tag48.xml"/><Relationship Id="rId23" Type="http://schemas.openxmlformats.org/officeDocument/2006/relationships/tags" Target="../tags/tag56.xml"/><Relationship Id="rId28" Type="http://schemas.openxmlformats.org/officeDocument/2006/relationships/tags" Target="../tags/tag61.xml"/><Relationship Id="rId10" Type="http://schemas.openxmlformats.org/officeDocument/2006/relationships/tags" Target="../tags/tag43.xml"/><Relationship Id="rId19" Type="http://schemas.openxmlformats.org/officeDocument/2006/relationships/tags" Target="../tags/tag52.xml"/><Relationship Id="rId31" Type="http://schemas.openxmlformats.org/officeDocument/2006/relationships/slideLayout" Target="../slideLayouts/slideLayout20.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 Id="rId22" Type="http://schemas.openxmlformats.org/officeDocument/2006/relationships/tags" Target="../tags/tag55.xml"/><Relationship Id="rId27" Type="http://schemas.openxmlformats.org/officeDocument/2006/relationships/tags" Target="../tags/tag60.xml"/><Relationship Id="rId30" Type="http://schemas.openxmlformats.org/officeDocument/2006/relationships/tags" Target="../tags/tag6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1.xml"/><Relationship Id="rId1" Type="http://schemas.openxmlformats.org/officeDocument/2006/relationships/tags" Target="../tags/tag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96C29CD-42DE-41F2-9026-BB6CBDABD28C}"/>
              </a:ext>
            </a:extLst>
          </p:cNvPr>
          <p:cNvGraphicFramePr>
            <a:graphicFrameLocks noChangeAspect="1"/>
          </p:cNvGraphicFramePr>
          <p:nvPr>
            <p:custDataLst>
              <p:tags r:id="rId1"/>
            </p:custDataLst>
            <p:extLst>
              <p:ext uri="{D42A27DB-BD31-4B8C-83A1-F6EECF244321}">
                <p14:modId xmlns:p14="http://schemas.microsoft.com/office/powerpoint/2010/main" val="2168430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5" name="Object 4" hidden="1">
                        <a:extLst>
                          <a:ext uri="{FF2B5EF4-FFF2-40B4-BE49-F238E27FC236}">
                            <a16:creationId xmlns:a16="http://schemas.microsoft.com/office/drawing/2014/main" id="{196C29CD-42DE-41F2-9026-BB6CBDABD28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FA17564-C568-45CE-BAAE-CDA5F2D977FB}"/>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4300" b="1" dirty="0" err="1">
              <a:latin typeface="Arial" panose="020B0604020202020204" pitchFamily="34" charset="0"/>
              <a:ea typeface="+mj-ea"/>
              <a:cs typeface="+mj-cs"/>
              <a:sym typeface="Arial" panose="020B0604020202020204" pitchFamily="34" charset="0"/>
            </a:endParaRPr>
          </a:p>
        </p:txBody>
      </p:sp>
      <p:sp>
        <p:nvSpPr>
          <p:cNvPr id="12" name="Titel 11">
            <a:extLst>
              <a:ext uri="{FF2B5EF4-FFF2-40B4-BE49-F238E27FC236}">
                <a16:creationId xmlns:a16="http://schemas.microsoft.com/office/drawing/2014/main" id="{E2E31D03-8BAB-453A-AD48-FB7743EAD72E}"/>
              </a:ext>
            </a:extLst>
          </p:cNvPr>
          <p:cNvSpPr>
            <a:spLocks noGrp="1"/>
          </p:cNvSpPr>
          <p:nvPr>
            <p:ph type="ctrTitle"/>
          </p:nvPr>
        </p:nvSpPr>
        <p:spPr/>
        <p:txBody>
          <a:bodyPr/>
          <a:lstStyle/>
          <a:p>
            <a:r>
              <a:rPr lang="en-US" dirty="0"/>
              <a:t>Risk Management in the Clearing Business </a:t>
            </a:r>
          </a:p>
        </p:txBody>
      </p:sp>
      <p:sp>
        <p:nvSpPr>
          <p:cNvPr id="26" name="Untertitel 25">
            <a:extLst>
              <a:ext uri="{FF2B5EF4-FFF2-40B4-BE49-F238E27FC236}">
                <a16:creationId xmlns:a16="http://schemas.microsoft.com/office/drawing/2014/main" id="{DBB68498-3E29-4A44-B938-C6B8C7E9F131}"/>
              </a:ext>
            </a:extLst>
          </p:cNvPr>
          <p:cNvSpPr>
            <a:spLocks noGrp="1"/>
          </p:cNvSpPr>
          <p:nvPr>
            <p:ph type="subTitle" idx="1"/>
          </p:nvPr>
        </p:nvSpPr>
        <p:spPr/>
        <p:txBody>
          <a:bodyPr/>
          <a:lstStyle/>
          <a:p>
            <a:pPr eaLnBrk="0" hangingPunct="0">
              <a:buClr>
                <a:schemeClr val="bg1"/>
              </a:buClr>
            </a:pPr>
            <a:r>
              <a:rPr lang="en-GB" dirty="0"/>
              <a:t>Lines Of </a:t>
            </a:r>
            <a:r>
              <a:rPr lang="en-GB" dirty="0" err="1"/>
              <a:t>Defense</a:t>
            </a:r>
            <a:endParaRPr lang="en-GB" dirty="0"/>
          </a:p>
          <a:p>
            <a:endParaRPr lang="en-US" dirty="0"/>
          </a:p>
        </p:txBody>
      </p:sp>
      <p:sp>
        <p:nvSpPr>
          <p:cNvPr id="3" name="Date Placeholder 2">
            <a:extLst>
              <a:ext uri="{FF2B5EF4-FFF2-40B4-BE49-F238E27FC236}">
                <a16:creationId xmlns:a16="http://schemas.microsoft.com/office/drawing/2014/main" id="{3DC8BF0A-4784-43B0-B037-BAEDF9770EFD}"/>
              </a:ext>
            </a:extLst>
          </p:cNvPr>
          <p:cNvSpPr>
            <a:spLocks noGrp="1"/>
          </p:cNvSpPr>
          <p:nvPr>
            <p:ph type="dt" sz="half" idx="10"/>
          </p:nvPr>
        </p:nvSpPr>
        <p:spPr/>
        <p:txBody>
          <a:bodyPr/>
          <a:lstStyle/>
          <a:p>
            <a:r>
              <a:rPr lang="de-DE" dirty="0"/>
              <a:t>September 2025</a:t>
            </a:r>
            <a:endParaRPr lang="en-US" dirty="0"/>
          </a:p>
        </p:txBody>
      </p:sp>
    </p:spTree>
    <p:extLst>
      <p:ext uri="{BB962C8B-B14F-4D97-AF65-F5344CB8AC3E}">
        <p14:creationId xmlns:p14="http://schemas.microsoft.com/office/powerpoint/2010/main" val="321069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3" imgW="286" imgH="286" progId="TCLayout.ActiveDocument.1">
                  <p:embed/>
                </p:oleObj>
              </mc:Choice>
              <mc:Fallback>
                <p:oleObj name="think-cell Slide" r:id="rId33"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34"/>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2000" dirty="0" err="1">
              <a:latin typeface="Arial" panose="020B0604020202020204" pitchFamily="34" charset="0"/>
              <a:ea typeface="+mj-ea"/>
              <a:cs typeface="+mj-cs"/>
              <a:sym typeface="Arial" panose="020B0604020202020204" pitchFamily="34" charset="0"/>
            </a:endParaRPr>
          </a:p>
        </p:txBody>
      </p:sp>
      <p:sp>
        <p:nvSpPr>
          <p:cNvPr id="2" name="Titel 1"/>
          <p:cNvSpPr>
            <a:spLocks noGrp="1"/>
          </p:cNvSpPr>
          <p:nvPr>
            <p:ph type="title"/>
          </p:nvPr>
        </p:nvSpPr>
        <p:spPr/>
        <p:txBody>
          <a:bodyPr/>
          <a:lstStyle/>
          <a:p>
            <a:r>
              <a:rPr lang="en-GB" dirty="0">
                <a:latin typeface="Arial" charset="0"/>
                <a:ea typeface="ＭＳ Ｐゴシック" pitchFamily="34" charset="-128"/>
              </a:rPr>
              <a:t>Lines of </a:t>
            </a:r>
            <a:r>
              <a:rPr lang="en-GB" dirty="0" err="1">
                <a:latin typeface="Arial" charset="0"/>
                <a:ea typeface="ＭＳ Ｐゴシック" pitchFamily="34" charset="-128"/>
              </a:rPr>
              <a:t>Defense</a:t>
            </a:r>
            <a:r>
              <a:rPr lang="en-GB" dirty="0">
                <a:latin typeface="Arial" charset="0"/>
                <a:ea typeface="ＭＳ Ｐゴシック" pitchFamily="34" charset="-128"/>
              </a:rPr>
              <a:t> waterfall ensures loss coverage in normal and extreme market conditions</a:t>
            </a:r>
            <a:br>
              <a:rPr lang="en-US" sz="3200" dirty="0">
                <a:solidFill>
                  <a:srgbClr val="003772"/>
                </a:solidFill>
                <a:latin typeface="Arial" charset="0"/>
                <a:ea typeface="ＭＳ Ｐゴシック" pitchFamily="34" charset="-128"/>
              </a:rPr>
            </a:br>
            <a:r>
              <a:rPr lang="en-US" sz="2000" b="0" dirty="0"/>
              <a:t>Eurex Clearing’s Lines of Defense are crisis proven – default fund has never been employed</a:t>
            </a:r>
            <a:br>
              <a:rPr lang="en-US" sz="3200" b="0" dirty="0"/>
            </a:br>
            <a:br>
              <a:rPr lang="en-US" sz="3200" b="0" dirty="0"/>
            </a:br>
            <a:br>
              <a:rPr lang="en-US" sz="3200" b="0" dirty="0"/>
            </a:br>
            <a:endParaRPr lang="en-US" sz="2000" b="0" dirty="0"/>
          </a:p>
        </p:txBody>
      </p:sp>
      <p:sp>
        <p:nvSpPr>
          <p:cNvPr id="6" name="Slide Number Placeholder 5">
            <a:extLst>
              <a:ext uri="{FF2B5EF4-FFF2-40B4-BE49-F238E27FC236}">
                <a16:creationId xmlns:a16="http://schemas.microsoft.com/office/drawing/2014/main" id="{35C7E4EA-3DA9-4110-8BB7-923FBCE7DBDD}"/>
              </a:ext>
            </a:extLst>
          </p:cNvPr>
          <p:cNvSpPr>
            <a:spLocks noGrp="1"/>
          </p:cNvSpPr>
          <p:nvPr>
            <p:ph type="sldNum" sz="quarter" idx="19"/>
          </p:nvPr>
        </p:nvSpPr>
        <p:spPr/>
        <p:txBody>
          <a:bodyPr/>
          <a:lstStyle/>
          <a:p>
            <a:fld id="{62CB3E74-FC4B-418A-B5F6-72ED80208EB2}" type="slidenum">
              <a:rPr lang="en-US" smtClean="0"/>
              <a:pPr/>
              <a:t>2</a:t>
            </a:fld>
            <a:endParaRPr lang="en-US" dirty="0"/>
          </a:p>
        </p:txBody>
      </p:sp>
      <p:sp>
        <p:nvSpPr>
          <p:cNvPr id="24" name="Textfeld 23">
            <a:extLst>
              <a:ext uri="{FF2B5EF4-FFF2-40B4-BE49-F238E27FC236}">
                <a16:creationId xmlns:a16="http://schemas.microsoft.com/office/drawing/2014/main" id="{88E4322C-2551-49A3-B42E-C5C3C81B0F4A}"/>
              </a:ext>
            </a:extLst>
          </p:cNvPr>
          <p:cNvSpPr txBox="1"/>
          <p:nvPr/>
        </p:nvSpPr>
        <p:spPr>
          <a:xfrm>
            <a:off x="8762669" y="6310337"/>
            <a:ext cx="3106438" cy="246221"/>
          </a:xfrm>
          <a:prstGeom prst="rect">
            <a:avLst/>
          </a:prstGeom>
          <a:noFill/>
        </p:spPr>
        <p:txBody>
          <a:bodyPr wrap="square" lIns="0" tIns="0" rIns="0" bIns="0" rtlCol="0" anchor="b">
            <a:spAutoFit/>
          </a:bodyPr>
          <a:lstStyle/>
          <a:p>
            <a:pPr lvl="0" eaLnBrk="0" fontAlgn="base" hangingPunct="0">
              <a:lnSpc>
                <a:spcPct val="100000"/>
              </a:lnSpc>
              <a:spcBef>
                <a:spcPct val="0"/>
              </a:spcBef>
              <a:spcAft>
                <a:spcPct val="0"/>
              </a:spcAft>
              <a:tabLst>
                <a:tab pos="180975" algn="l"/>
              </a:tabLst>
              <a:defRPr/>
            </a:pPr>
            <a:r>
              <a:rPr lang="en-GB" sz="800" dirty="0">
                <a:solidFill>
                  <a:srgbClr val="201751"/>
                </a:solidFill>
                <a:latin typeface="Arial" charset="0"/>
                <a:ea typeface="MS PGothic" pitchFamily="34" charset="-128"/>
              </a:rPr>
              <a:t>* Values as of 30/09/2025</a:t>
            </a:r>
          </a:p>
          <a:p>
            <a:pPr lvl="0" eaLnBrk="0" fontAlgn="base" hangingPunct="0">
              <a:lnSpc>
                <a:spcPct val="100000"/>
              </a:lnSpc>
              <a:spcBef>
                <a:spcPct val="0"/>
              </a:spcBef>
              <a:spcAft>
                <a:spcPct val="0"/>
              </a:spcAft>
              <a:tabLst>
                <a:tab pos="180975" algn="l"/>
              </a:tabLst>
              <a:defRPr/>
            </a:pPr>
            <a:r>
              <a:rPr lang="en-US" sz="800" dirty="0">
                <a:solidFill>
                  <a:srgbClr val="201751"/>
                </a:solidFill>
                <a:latin typeface="Arial" charset="0"/>
                <a:ea typeface="MS PGothic" pitchFamily="34" charset="-128"/>
              </a:rPr>
              <a:t>†</a:t>
            </a:r>
            <a:r>
              <a:rPr lang="en-GB" sz="800" dirty="0">
                <a:solidFill>
                  <a:srgbClr val="201751"/>
                </a:solidFill>
                <a:latin typeface="Arial" charset="0"/>
                <a:ea typeface="MS PGothic" pitchFamily="34" charset="-128"/>
              </a:rPr>
              <a:t>Total Margin Collateral held at Eurex Clearing approx. € </a:t>
            </a:r>
            <a:r>
              <a:rPr lang="en-GB" sz="800" b="1" dirty="0">
                <a:solidFill>
                  <a:srgbClr val="201751"/>
                </a:solidFill>
                <a:latin typeface="Arial" charset="0"/>
                <a:ea typeface="MS PGothic" pitchFamily="34" charset="-128"/>
              </a:rPr>
              <a:t>98,64 </a:t>
            </a:r>
            <a:r>
              <a:rPr lang="en-GB" sz="800" dirty="0">
                <a:solidFill>
                  <a:srgbClr val="201751"/>
                </a:solidFill>
                <a:latin typeface="Arial" charset="0"/>
                <a:ea typeface="MS PGothic" pitchFamily="34" charset="-128"/>
              </a:rPr>
              <a:t>bn</a:t>
            </a:r>
          </a:p>
        </p:txBody>
      </p:sp>
      <p:sp>
        <p:nvSpPr>
          <p:cNvPr id="12" name="Rectangle 75">
            <a:extLst>
              <a:ext uri="{FF2B5EF4-FFF2-40B4-BE49-F238E27FC236}">
                <a16:creationId xmlns:a16="http://schemas.microsoft.com/office/drawing/2014/main" id="{DF8F7561-21C3-4477-88E3-8983B141B884}"/>
              </a:ext>
            </a:extLst>
          </p:cNvPr>
          <p:cNvSpPr>
            <a:spLocks noChangeArrowheads="1"/>
          </p:cNvSpPr>
          <p:nvPr>
            <p:custDataLst>
              <p:tags r:id="rId3"/>
            </p:custDataLst>
          </p:nvPr>
        </p:nvSpPr>
        <p:spPr bwMode="auto">
          <a:xfrm>
            <a:off x="1642226" y="2836446"/>
            <a:ext cx="2889045" cy="146194"/>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p>
            <a:pPr marL="0" marR="0" lvl="0" indent="0" algn="ctr" defTabSz="933450" eaLnBrk="0" fontAlgn="base" latinLnBrk="0" hangingPunct="0">
              <a:lnSpc>
                <a:spcPct val="95000"/>
              </a:lnSpc>
              <a:spcBef>
                <a:spcPct val="0"/>
              </a:spcBef>
              <a:spcAft>
                <a:spcPct val="0"/>
              </a:spcAft>
              <a:buClr>
                <a:srgbClr val="86B918"/>
              </a:buClr>
              <a:buSzTx/>
              <a:buFontTx/>
              <a:buNone/>
              <a:tabLst/>
              <a:defRPr/>
            </a:pPr>
            <a:endParaRPr kumimoji="0" lang="en-GB" sz="1000" b="1" i="0" u="none" strike="noStrike" kern="0" cap="none" spc="0" normalizeH="0" baseline="0" noProof="0" dirty="0">
              <a:ln>
                <a:noFill/>
              </a:ln>
              <a:solidFill>
                <a:srgbClr val="003772"/>
              </a:solidFill>
              <a:effectLst/>
              <a:uLnTx/>
              <a:uFillTx/>
              <a:ea typeface="MS PGothic" pitchFamily="34" charset="-128"/>
            </a:endParaRPr>
          </a:p>
        </p:txBody>
      </p:sp>
      <p:sp>
        <p:nvSpPr>
          <p:cNvPr id="13" name="Text Box 76">
            <a:extLst>
              <a:ext uri="{FF2B5EF4-FFF2-40B4-BE49-F238E27FC236}">
                <a16:creationId xmlns:a16="http://schemas.microsoft.com/office/drawing/2014/main" id="{F1509FF7-9184-48EC-9292-EFA3743B6D3B}"/>
              </a:ext>
            </a:extLst>
          </p:cNvPr>
          <p:cNvSpPr txBox="1">
            <a:spLocks noChangeArrowheads="1"/>
          </p:cNvSpPr>
          <p:nvPr>
            <p:custDataLst>
              <p:tags r:id="rId4"/>
            </p:custDataLst>
          </p:nvPr>
        </p:nvSpPr>
        <p:spPr bwMode="auto">
          <a:xfrm>
            <a:off x="1806580" y="2382173"/>
            <a:ext cx="2702697" cy="224067"/>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lnSpc>
                <a:spcPct val="95000"/>
              </a:lnSpc>
              <a:spcBef>
                <a:spcPct val="0"/>
              </a:spcBef>
              <a:spcAft>
                <a:spcPct val="0"/>
              </a:spcAft>
              <a:buSzPct val="120000"/>
              <a:buFontTx/>
              <a:buNone/>
              <a:defRPr/>
            </a:pPr>
            <a:r>
              <a:rPr lang="en-GB" sz="1000" b="1" dirty="0">
                <a:solidFill>
                  <a:srgbClr val="FFFFFF"/>
                </a:solidFill>
                <a:ea typeface="MS PGothic" pitchFamily="34" charset="-128"/>
              </a:rPr>
              <a:t>Position Netting</a:t>
            </a:r>
          </a:p>
        </p:txBody>
      </p:sp>
      <p:sp>
        <p:nvSpPr>
          <p:cNvPr id="14" name="Line 82">
            <a:extLst>
              <a:ext uri="{FF2B5EF4-FFF2-40B4-BE49-F238E27FC236}">
                <a16:creationId xmlns:a16="http://schemas.microsoft.com/office/drawing/2014/main" id="{51EAD856-C702-41B9-AE9B-570EC081C0FC}"/>
              </a:ext>
            </a:extLst>
          </p:cNvPr>
          <p:cNvSpPr>
            <a:spLocks noChangeShapeType="1"/>
          </p:cNvSpPr>
          <p:nvPr>
            <p:custDataLst>
              <p:tags r:id="rId5"/>
            </p:custDataLst>
          </p:nvPr>
        </p:nvSpPr>
        <p:spPr bwMode="auto">
          <a:xfrm>
            <a:off x="1576882" y="2235383"/>
            <a:ext cx="144551"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ctr" eaLnBrk="0" fontAlgn="base" hangingPunct="0">
              <a:lnSpc>
                <a:spcPct val="100000"/>
              </a:lnSpc>
              <a:spcBef>
                <a:spcPct val="0"/>
              </a:spcBef>
              <a:spcAft>
                <a:spcPct val="0"/>
              </a:spcAft>
              <a:buFontTx/>
              <a:buNone/>
              <a:defRPr/>
            </a:pPr>
            <a:endParaRPr lang="en-GB" sz="1000" dirty="0">
              <a:solidFill>
                <a:srgbClr val="000000"/>
              </a:solidFill>
              <a:ea typeface="MS PGothic" pitchFamily="34" charset="-128"/>
            </a:endParaRPr>
          </a:p>
        </p:txBody>
      </p:sp>
      <p:sp>
        <p:nvSpPr>
          <p:cNvPr id="15" name="Left Brace 14">
            <a:extLst>
              <a:ext uri="{FF2B5EF4-FFF2-40B4-BE49-F238E27FC236}">
                <a16:creationId xmlns:a16="http://schemas.microsoft.com/office/drawing/2014/main" id="{0B853CFE-7273-4151-B6E7-256DA6914E03}"/>
              </a:ext>
            </a:extLst>
          </p:cNvPr>
          <p:cNvSpPr/>
          <p:nvPr/>
        </p:nvSpPr>
        <p:spPr bwMode="auto">
          <a:xfrm>
            <a:off x="1550456" y="2306600"/>
            <a:ext cx="342409" cy="855068"/>
          </a:xfrm>
          <a:prstGeom prst="leftBrace">
            <a:avLst>
              <a:gd name="adj1" fmla="val 0"/>
              <a:gd name="adj2" fmla="val 50000"/>
            </a:avLst>
          </a:prstGeom>
          <a:noFill/>
          <a:ln w="12700" cap="flat" cmpd="sng" algn="ctr">
            <a:solidFill>
              <a:srgbClr val="20175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1000" b="0" i="0" u="none" strike="noStrike" kern="0" cap="none" spc="0" normalizeH="0" baseline="0" noProof="0" dirty="0">
              <a:ln>
                <a:noFill/>
              </a:ln>
              <a:solidFill>
                <a:srgbClr val="000000"/>
              </a:solidFill>
              <a:effectLst/>
              <a:uLnTx/>
              <a:uFillTx/>
              <a:ea typeface="MS PGothic" pitchFamily="34" charset="-128"/>
            </a:endParaRPr>
          </a:p>
        </p:txBody>
      </p:sp>
      <p:sp>
        <p:nvSpPr>
          <p:cNvPr id="16" name="Left Brace 15">
            <a:extLst>
              <a:ext uri="{FF2B5EF4-FFF2-40B4-BE49-F238E27FC236}">
                <a16:creationId xmlns:a16="http://schemas.microsoft.com/office/drawing/2014/main" id="{B367EC9A-CF44-4663-AF0D-06D56566F740}"/>
              </a:ext>
            </a:extLst>
          </p:cNvPr>
          <p:cNvSpPr/>
          <p:nvPr/>
        </p:nvSpPr>
        <p:spPr bwMode="auto">
          <a:xfrm>
            <a:off x="1556396" y="3155314"/>
            <a:ext cx="336469" cy="2678015"/>
          </a:xfrm>
          <a:prstGeom prst="leftBrace">
            <a:avLst>
              <a:gd name="adj1" fmla="val 0"/>
              <a:gd name="adj2" fmla="val 50000"/>
            </a:avLst>
          </a:prstGeom>
          <a:noFill/>
          <a:ln w="12700" cap="flat" cmpd="sng" algn="ctr">
            <a:solidFill>
              <a:srgbClr val="201751"/>
            </a:solidFill>
            <a:prstDash val="solid"/>
            <a:round/>
            <a:headEnd type="none" w="med" len="med"/>
            <a:tailEnd type="none" w="med" len="me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00000"/>
              </a:solidFill>
              <a:effectLst/>
              <a:uLnTx/>
              <a:uFillTx/>
              <a:ea typeface="MS PGothic" pitchFamily="34" charset="-128"/>
            </a:endParaRPr>
          </a:p>
        </p:txBody>
      </p:sp>
      <p:cxnSp>
        <p:nvCxnSpPr>
          <p:cNvPr id="17" name="Straight Connector 16">
            <a:extLst>
              <a:ext uri="{FF2B5EF4-FFF2-40B4-BE49-F238E27FC236}">
                <a16:creationId xmlns:a16="http://schemas.microsoft.com/office/drawing/2014/main" id="{5B11DC57-A9C9-4809-910D-EF730CC0B167}"/>
              </a:ext>
            </a:extLst>
          </p:cNvPr>
          <p:cNvCxnSpPr/>
          <p:nvPr/>
        </p:nvCxnSpPr>
        <p:spPr bwMode="auto">
          <a:xfrm>
            <a:off x="2477747" y="3191673"/>
            <a:ext cx="0" cy="474032"/>
          </a:xfrm>
          <a:prstGeom prst="line">
            <a:avLst/>
          </a:prstGeom>
          <a:solidFill>
            <a:srgbClr val="003772"/>
          </a:solid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a:extLst>
              <a:ext uri="{FF2B5EF4-FFF2-40B4-BE49-F238E27FC236}">
                <a16:creationId xmlns:a16="http://schemas.microsoft.com/office/drawing/2014/main" id="{D5534659-F959-468E-AC73-F0CEC79FF926}"/>
              </a:ext>
            </a:extLst>
          </p:cNvPr>
          <p:cNvCxnSpPr/>
          <p:nvPr/>
        </p:nvCxnSpPr>
        <p:spPr bwMode="auto">
          <a:xfrm flipH="1">
            <a:off x="2469620" y="4149386"/>
            <a:ext cx="1423" cy="477296"/>
          </a:xfrm>
          <a:prstGeom prst="line">
            <a:avLst/>
          </a:prstGeom>
          <a:solidFill>
            <a:srgbClr val="808080">
              <a:lumMod val="60000"/>
              <a:lumOff val="40000"/>
            </a:srgbClr>
          </a:solid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a:extLst>
              <a:ext uri="{FF2B5EF4-FFF2-40B4-BE49-F238E27FC236}">
                <a16:creationId xmlns:a16="http://schemas.microsoft.com/office/drawing/2014/main" id="{6B05D0E4-590B-4401-A86C-0FF4AE894A74}"/>
              </a:ext>
            </a:extLst>
          </p:cNvPr>
          <p:cNvCxnSpPr/>
          <p:nvPr/>
        </p:nvCxnSpPr>
        <p:spPr bwMode="auto">
          <a:xfrm flipH="1">
            <a:off x="3857434" y="4141554"/>
            <a:ext cx="1423" cy="477296"/>
          </a:xfrm>
          <a:prstGeom prst="line">
            <a:avLst/>
          </a:prstGeom>
          <a:solidFill>
            <a:srgbClr val="808080">
              <a:lumMod val="60000"/>
              <a:lumOff val="40000"/>
            </a:srgbClr>
          </a:solid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AutoShape 69">
            <a:extLst>
              <a:ext uri="{FF2B5EF4-FFF2-40B4-BE49-F238E27FC236}">
                <a16:creationId xmlns:a16="http://schemas.microsoft.com/office/drawing/2014/main" id="{B7E1251A-29EB-42B6-918D-5C36FEA6B4A8}"/>
              </a:ext>
            </a:extLst>
          </p:cNvPr>
          <p:cNvSpPr>
            <a:spLocks noChangeArrowheads="1"/>
          </p:cNvSpPr>
          <p:nvPr>
            <p:custDataLst>
              <p:tags r:id="rId6"/>
            </p:custDataLst>
          </p:nvPr>
        </p:nvSpPr>
        <p:spPr bwMode="auto">
          <a:xfrm rot="5400000">
            <a:off x="2792832" y="4546475"/>
            <a:ext cx="982410" cy="2831312"/>
          </a:xfrm>
          <a:prstGeom prst="homePlate">
            <a:avLst>
              <a:gd name="adj" fmla="val 29139"/>
            </a:avLst>
          </a:prstGeom>
          <a:solidFill>
            <a:srgbClr val="00CE7D"/>
          </a:solidFill>
          <a:ln w="6350" cmpd="sng">
            <a:solidFill>
              <a:srgbClr val="00CE7D"/>
            </a:solidFill>
            <a:round/>
            <a:headEnd/>
            <a:tailEnd/>
          </a:ln>
        </p:spPr>
        <p:txBody>
          <a:bodyPr lIns="45717" tIns="45717" rIns="45717" bIns="45717" anchor="ctr" anchorCtr="1"/>
          <a:lstStyle/>
          <a:p>
            <a:pPr marL="0" marR="0" lvl="0" indent="0" algn="ctr" defTabSz="914350" eaLnBrk="0" fontAlgn="base" latinLnBrk="0" hangingPunct="0">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ysClr val="windowText" lastClr="000000"/>
              </a:solidFill>
              <a:effectLst/>
              <a:uLnTx/>
              <a:uFillTx/>
              <a:ea typeface="MS PGothic" pitchFamily="34" charset="-128"/>
            </a:endParaRPr>
          </a:p>
        </p:txBody>
      </p:sp>
      <p:sp>
        <p:nvSpPr>
          <p:cNvPr id="21" name="AutoShape 69">
            <a:extLst>
              <a:ext uri="{FF2B5EF4-FFF2-40B4-BE49-F238E27FC236}">
                <a16:creationId xmlns:a16="http://schemas.microsoft.com/office/drawing/2014/main" id="{9240B332-0757-4320-B77A-95B2621ED421}"/>
              </a:ext>
            </a:extLst>
          </p:cNvPr>
          <p:cNvSpPr>
            <a:spLocks noChangeArrowheads="1"/>
          </p:cNvSpPr>
          <p:nvPr/>
        </p:nvSpPr>
        <p:spPr bwMode="auto">
          <a:xfrm rot="5400000">
            <a:off x="2823936" y="3972264"/>
            <a:ext cx="920202" cy="2831312"/>
          </a:xfrm>
          <a:prstGeom prst="homePlate">
            <a:avLst>
              <a:gd name="adj" fmla="val 29139"/>
            </a:avLst>
          </a:prstGeom>
          <a:solidFill>
            <a:schemeClr val="bg2"/>
          </a:solidFill>
          <a:ln w="9525" algn="ctr">
            <a:solidFill>
              <a:schemeClr val="bg1"/>
            </a:solidFill>
            <a:miter lim="800000"/>
            <a:headEnd/>
            <a:tailEnd/>
          </a:ln>
          <a:effectLst/>
        </p:spPr>
        <p:txBody>
          <a:bodyPr wrap="none" anchor="ctr"/>
          <a:lstStyle>
            <a:defPPr>
              <a:defRPr lang="en-GB"/>
            </a:defPPr>
            <a:lvl1pPr algn="ctr"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4572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9144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3716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8288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sp>
        <p:nvSpPr>
          <p:cNvPr id="25" name="AutoShape 70">
            <a:extLst>
              <a:ext uri="{FF2B5EF4-FFF2-40B4-BE49-F238E27FC236}">
                <a16:creationId xmlns:a16="http://schemas.microsoft.com/office/drawing/2014/main" id="{BFCDA039-A488-4137-B115-ADC573A6A30A}"/>
              </a:ext>
            </a:extLst>
          </p:cNvPr>
          <p:cNvSpPr>
            <a:spLocks noChangeArrowheads="1"/>
          </p:cNvSpPr>
          <p:nvPr/>
        </p:nvSpPr>
        <p:spPr bwMode="auto">
          <a:xfrm rot="5400000">
            <a:off x="2737629" y="3252030"/>
            <a:ext cx="1102513" cy="2835757"/>
          </a:xfrm>
          <a:prstGeom prst="homePlate">
            <a:avLst>
              <a:gd name="adj" fmla="val 29139"/>
            </a:avLst>
          </a:prstGeom>
          <a:solidFill>
            <a:schemeClr val="bg2"/>
          </a:solidFill>
          <a:ln w="9525" algn="ctr">
            <a:solidFill>
              <a:schemeClr val="bg1"/>
            </a:solidFill>
            <a:miter lim="800000"/>
            <a:headEnd/>
            <a:tailEnd/>
          </a:ln>
          <a:effectLst/>
        </p:spPr>
        <p:txBody>
          <a:bodyPr wrap="none" anchor="ctr"/>
          <a:lstStyle>
            <a:defPPr>
              <a:defRPr lang="en-GB"/>
            </a:defPPr>
            <a:lvl1pPr algn="ctr"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4572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9144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3716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8288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sp>
        <p:nvSpPr>
          <p:cNvPr id="27" name="Text Box 81">
            <a:extLst>
              <a:ext uri="{FF2B5EF4-FFF2-40B4-BE49-F238E27FC236}">
                <a16:creationId xmlns:a16="http://schemas.microsoft.com/office/drawing/2014/main" id="{0AA85CB2-88FA-4735-8C28-123BBECFE3BD}"/>
              </a:ext>
            </a:extLst>
          </p:cNvPr>
          <p:cNvSpPr txBox="1">
            <a:spLocks noChangeArrowheads="1"/>
          </p:cNvSpPr>
          <p:nvPr>
            <p:custDataLst>
              <p:tags r:id="rId7"/>
            </p:custDataLst>
          </p:nvPr>
        </p:nvSpPr>
        <p:spPr bwMode="auto">
          <a:xfrm>
            <a:off x="2064419" y="5890104"/>
            <a:ext cx="2493244" cy="383676"/>
          </a:xfrm>
          <a:prstGeom prst="rect">
            <a:avLst/>
          </a:prstGeom>
          <a:noFill/>
          <a:ln w="9525" algn="ctr">
            <a:noFill/>
            <a:miter lim="800000"/>
            <a:headEnd/>
            <a:tailEnd/>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lnSpc>
                <a:spcPct val="95000"/>
              </a:lnSpc>
              <a:spcBef>
                <a:spcPct val="0"/>
              </a:spcBef>
              <a:spcAft>
                <a:spcPct val="0"/>
              </a:spcAft>
              <a:buSzPct val="120000"/>
              <a:buFontTx/>
              <a:buNone/>
              <a:defRPr/>
            </a:pPr>
            <a:r>
              <a:rPr lang="en-GB" sz="1200" b="1" dirty="0">
                <a:ea typeface="ＭＳ Ｐゴシック" pitchFamily="34" charset="-128"/>
              </a:rPr>
              <a:t>Remaining funds </a:t>
            </a:r>
          </a:p>
          <a:p>
            <a:pPr algn="ctr" fontAlgn="base">
              <a:lnSpc>
                <a:spcPct val="95000"/>
              </a:lnSpc>
              <a:spcBef>
                <a:spcPct val="0"/>
              </a:spcBef>
              <a:spcAft>
                <a:spcPct val="0"/>
              </a:spcAft>
              <a:buSzPct val="120000"/>
              <a:buFontTx/>
              <a:buNone/>
              <a:defRPr/>
            </a:pPr>
            <a:r>
              <a:rPr lang="en-GB" sz="1200" b="1" dirty="0">
                <a:ea typeface="ＭＳ Ｐゴシック" pitchFamily="34" charset="-128"/>
              </a:rPr>
              <a:t>of </a:t>
            </a:r>
            <a:r>
              <a:rPr lang="en-GB" sz="1200" b="1" dirty="0" err="1">
                <a:ea typeface="ＭＳ Ｐゴシック" pitchFamily="34" charset="-128"/>
              </a:rPr>
              <a:t>Eurex</a:t>
            </a:r>
            <a:r>
              <a:rPr lang="en-GB" sz="1200" b="1" dirty="0">
                <a:ea typeface="ＭＳ Ｐゴシック" pitchFamily="34" charset="-128"/>
              </a:rPr>
              <a:t> Clearing </a:t>
            </a:r>
          </a:p>
        </p:txBody>
      </p:sp>
      <p:grpSp>
        <p:nvGrpSpPr>
          <p:cNvPr id="28" name="Group 27">
            <a:extLst>
              <a:ext uri="{FF2B5EF4-FFF2-40B4-BE49-F238E27FC236}">
                <a16:creationId xmlns:a16="http://schemas.microsoft.com/office/drawing/2014/main" id="{67F4D74D-6C06-4D0E-B15E-946D47579FB5}"/>
              </a:ext>
            </a:extLst>
          </p:cNvPr>
          <p:cNvGrpSpPr/>
          <p:nvPr/>
        </p:nvGrpSpPr>
        <p:grpSpPr>
          <a:xfrm>
            <a:off x="1871010" y="3627578"/>
            <a:ext cx="2835756" cy="687548"/>
            <a:chOff x="1281264" y="3569222"/>
            <a:chExt cx="2269878" cy="711200"/>
          </a:xfrm>
        </p:grpSpPr>
        <p:sp>
          <p:nvSpPr>
            <p:cNvPr id="29" name="AutoShape 71">
              <a:extLst>
                <a:ext uri="{FF2B5EF4-FFF2-40B4-BE49-F238E27FC236}">
                  <a16:creationId xmlns:a16="http://schemas.microsoft.com/office/drawing/2014/main" id="{AB63BF21-149E-4CA8-89F4-554052DB0787}"/>
                </a:ext>
              </a:extLst>
            </p:cNvPr>
            <p:cNvSpPr>
              <a:spLocks noChangeArrowheads="1"/>
            </p:cNvSpPr>
            <p:nvPr>
              <p:custDataLst>
                <p:tags r:id="rId29"/>
              </p:custDataLst>
            </p:nvPr>
          </p:nvSpPr>
          <p:spPr bwMode="auto">
            <a:xfrm rot="5400000">
              <a:off x="2060603" y="2789883"/>
              <a:ext cx="711200" cy="2269878"/>
            </a:xfrm>
            <a:prstGeom prst="homePlate">
              <a:avLst>
                <a:gd name="adj" fmla="val 29139"/>
              </a:avLst>
            </a:prstGeom>
            <a:solidFill>
              <a:schemeClr val="bg2"/>
            </a:solidFill>
            <a:ln w="9525" algn="ctr">
              <a:solidFill>
                <a:schemeClr val="bg1"/>
              </a:solidFill>
              <a:miter lim="800000"/>
              <a:headEnd/>
              <a:tailEnd/>
            </a:ln>
            <a:effec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1100" b="0" i="0" u="none" strike="noStrike" kern="0" cap="none" spc="0" normalizeH="0" baseline="0" noProof="0" dirty="0">
                <a:ln>
                  <a:noFill/>
                </a:ln>
                <a:solidFill>
                  <a:srgbClr val="000000"/>
                </a:solidFill>
                <a:effectLst/>
                <a:uLnTx/>
                <a:uFillTx/>
                <a:ea typeface="MS PGothic" pitchFamily="34" charset="-128"/>
              </a:endParaRPr>
            </a:p>
          </p:txBody>
        </p:sp>
        <p:sp>
          <p:nvSpPr>
            <p:cNvPr id="30" name="Text Box 79">
              <a:extLst>
                <a:ext uri="{FF2B5EF4-FFF2-40B4-BE49-F238E27FC236}">
                  <a16:creationId xmlns:a16="http://schemas.microsoft.com/office/drawing/2014/main" id="{6A7CF0C3-EE85-4565-AEE2-C55CE525614C}"/>
                </a:ext>
              </a:extLst>
            </p:cNvPr>
            <p:cNvSpPr txBox="1">
              <a:spLocks noChangeArrowheads="1"/>
            </p:cNvSpPr>
            <p:nvPr>
              <p:custDataLst>
                <p:tags r:id="rId30"/>
              </p:custDataLst>
            </p:nvPr>
          </p:nvSpPr>
          <p:spPr bwMode="auto">
            <a:xfrm>
              <a:off x="1287227" y="3749032"/>
              <a:ext cx="2249255" cy="396875"/>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i="0" u="none" strike="noStrike" kern="0" cap="none" spc="0" normalizeH="0" baseline="0" noProof="0" dirty="0">
                  <a:ln>
                    <a:noFill/>
                  </a:ln>
                  <a:effectLst/>
                  <a:uLnTx/>
                  <a:uFillTx/>
                  <a:ea typeface="MS PGothic" pitchFamily="34" charset="-128"/>
                </a:rPr>
                <a:t>SITG of Eurex</a:t>
              </a:r>
              <a:br>
                <a:rPr kumimoji="0" lang="en-GB" sz="1100" i="0" u="none" strike="noStrike" kern="0" cap="none" spc="0" normalizeH="0" baseline="0" noProof="0" dirty="0">
                  <a:ln>
                    <a:noFill/>
                  </a:ln>
                  <a:effectLst/>
                  <a:uLnTx/>
                  <a:uFillTx/>
                  <a:ea typeface="MS PGothic" pitchFamily="34" charset="-128"/>
                </a:rPr>
              </a:br>
              <a:r>
                <a:rPr kumimoji="0" lang="en-GB" sz="1100" i="0" u="none" strike="noStrike" kern="0" cap="none" spc="0" normalizeH="0" baseline="0" noProof="0" dirty="0">
                  <a:ln>
                    <a:noFill/>
                  </a:ln>
                  <a:effectLst/>
                  <a:uLnTx/>
                  <a:uFillTx/>
                  <a:ea typeface="MS PGothic" pitchFamily="34" charset="-128"/>
                </a:rPr>
                <a:t>Clearing </a:t>
              </a:r>
            </a:p>
          </p:txBody>
        </p:sp>
      </p:grpSp>
      <p:grpSp>
        <p:nvGrpSpPr>
          <p:cNvPr id="37" name="Group 36">
            <a:extLst>
              <a:ext uri="{FF2B5EF4-FFF2-40B4-BE49-F238E27FC236}">
                <a16:creationId xmlns:a16="http://schemas.microsoft.com/office/drawing/2014/main" id="{530EA898-3AB9-482F-B22A-F7EEF587F4C0}"/>
              </a:ext>
            </a:extLst>
          </p:cNvPr>
          <p:cNvGrpSpPr/>
          <p:nvPr/>
        </p:nvGrpSpPr>
        <p:grpSpPr>
          <a:xfrm>
            <a:off x="1871011" y="3127748"/>
            <a:ext cx="2831312" cy="690619"/>
            <a:chOff x="1277702" y="3052198"/>
            <a:chExt cx="2269878" cy="714376"/>
          </a:xfrm>
          <a:solidFill>
            <a:srgbClr val="808080">
              <a:lumMod val="60000"/>
              <a:lumOff val="40000"/>
            </a:srgbClr>
          </a:solidFill>
        </p:grpSpPr>
        <p:sp>
          <p:nvSpPr>
            <p:cNvPr id="39" name="AutoShape 72">
              <a:extLst>
                <a:ext uri="{FF2B5EF4-FFF2-40B4-BE49-F238E27FC236}">
                  <a16:creationId xmlns:a16="http://schemas.microsoft.com/office/drawing/2014/main" id="{5B8BBD13-4992-4F63-9100-A4CE3F93ECAC}"/>
                </a:ext>
              </a:extLst>
            </p:cNvPr>
            <p:cNvSpPr>
              <a:spLocks noChangeArrowheads="1"/>
            </p:cNvSpPr>
            <p:nvPr>
              <p:custDataLst>
                <p:tags r:id="rId28"/>
              </p:custDataLst>
            </p:nvPr>
          </p:nvSpPr>
          <p:spPr bwMode="auto">
            <a:xfrm rot="5400000">
              <a:off x="2055453" y="2274447"/>
              <a:ext cx="714375" cy="2269878"/>
            </a:xfrm>
            <a:prstGeom prst="homePlate">
              <a:avLst>
                <a:gd name="adj" fmla="val 29139"/>
              </a:avLst>
            </a:prstGeom>
            <a:solidFill>
              <a:schemeClr val="accent5"/>
            </a:solidFill>
            <a:ln w="9525" algn="ctr">
              <a:solidFill>
                <a:srgbClr val="FFFFFF"/>
              </a:solidFill>
              <a:miter lim="800000"/>
              <a:headEnd/>
              <a:tailEnd/>
            </a:ln>
            <a:effec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1000" b="0" i="0" u="none" strike="noStrike" kern="0" cap="none" spc="0" normalizeH="0" baseline="0" noProof="0" dirty="0">
                <a:ln>
                  <a:noFill/>
                </a:ln>
                <a:solidFill>
                  <a:srgbClr val="000000"/>
                </a:solidFill>
                <a:effectLst/>
                <a:uLnTx/>
                <a:uFillTx/>
                <a:ea typeface="MS PGothic" pitchFamily="34" charset="-128"/>
              </a:endParaRPr>
            </a:p>
          </p:txBody>
        </p:sp>
        <p:sp>
          <p:nvSpPr>
            <p:cNvPr id="40" name="Rectangle 1023">
              <a:extLst>
                <a:ext uri="{FF2B5EF4-FFF2-40B4-BE49-F238E27FC236}">
                  <a16:creationId xmlns:a16="http://schemas.microsoft.com/office/drawing/2014/main" id="{AE1367E4-084A-4BEB-9E3E-FC3F32C82E17}"/>
                </a:ext>
              </a:extLst>
            </p:cNvPr>
            <p:cNvSpPr/>
            <p:nvPr/>
          </p:nvSpPr>
          <p:spPr bwMode="auto">
            <a:xfrm>
              <a:off x="1285242" y="3058755"/>
              <a:ext cx="586044" cy="611691"/>
            </a:xfrm>
            <a:custGeom>
              <a:avLst/>
              <a:gdLst/>
              <a:ahLst/>
              <a:cxnLst/>
              <a:rect l="l" t="t" r="r" b="b"/>
              <a:pathLst>
                <a:path w="636050" h="591949">
                  <a:moveTo>
                    <a:pt x="2" y="0"/>
                  </a:moveTo>
                  <a:lnTo>
                    <a:pt x="636050" y="0"/>
                  </a:lnTo>
                  <a:lnTo>
                    <a:pt x="636050" y="484416"/>
                  </a:lnTo>
                  <a:lnTo>
                    <a:pt x="636049" y="484416"/>
                  </a:lnTo>
                  <a:lnTo>
                    <a:pt x="636049" y="591949"/>
                  </a:lnTo>
                  <a:lnTo>
                    <a:pt x="2240" y="484416"/>
                  </a:lnTo>
                  <a:lnTo>
                    <a:pt x="2" y="484416"/>
                  </a:lnTo>
                  <a:lnTo>
                    <a:pt x="2" y="484036"/>
                  </a:lnTo>
                  <a:lnTo>
                    <a:pt x="0" y="484036"/>
                  </a:lnTo>
                  <a:lnTo>
                    <a:pt x="2" y="484036"/>
                  </a:lnTo>
                  <a:close/>
                </a:path>
              </a:pathLst>
            </a:custGeom>
            <a:solidFill>
              <a:schemeClr val="bg2"/>
            </a:solidFill>
            <a:ln>
              <a:solidFill>
                <a:schemeClr val="bg1"/>
              </a:solidFill>
            </a:ln>
            <a:effectLst/>
          </p:spPr>
          <p:txBody>
            <a:bodyPr vert="horz" wrap="square" lIns="91440" tIns="45720" rIns="91440" bIns="45720" numCol="1" rtlCol="0"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1000" b="0" i="0" u="none" strike="noStrike" kern="0" cap="none" spc="0" normalizeH="0" baseline="0" noProof="0">
                <a:ln>
                  <a:noFill/>
                </a:ln>
                <a:solidFill>
                  <a:srgbClr val="000000"/>
                </a:solidFill>
                <a:effectLst/>
                <a:uLnTx/>
                <a:uFillTx/>
                <a:ea typeface="MS PGothic" pitchFamily="34" charset="-128"/>
              </a:endParaRPr>
            </a:p>
          </p:txBody>
        </p:sp>
        <p:cxnSp>
          <p:nvCxnSpPr>
            <p:cNvPr id="41" name="Straight Connector 40">
              <a:extLst>
                <a:ext uri="{FF2B5EF4-FFF2-40B4-BE49-F238E27FC236}">
                  <a16:creationId xmlns:a16="http://schemas.microsoft.com/office/drawing/2014/main" id="{3CFB27AD-9CAB-4135-BB77-2EDD23F73FE3}"/>
                </a:ext>
              </a:extLst>
            </p:cNvPr>
            <p:cNvCxnSpPr/>
            <p:nvPr/>
          </p:nvCxnSpPr>
          <p:spPr bwMode="auto">
            <a:xfrm>
              <a:off x="2411853" y="3238937"/>
              <a:ext cx="0" cy="527637"/>
            </a:xfrm>
            <a:prstGeom prst="line">
              <a:avLst/>
            </a:prstGeom>
            <a:grp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a:extLst>
                <a:ext uri="{FF2B5EF4-FFF2-40B4-BE49-F238E27FC236}">
                  <a16:creationId xmlns:a16="http://schemas.microsoft.com/office/drawing/2014/main" id="{4233F2DC-9ECB-4052-B1DD-3B4C79B2BA35}"/>
                </a:ext>
              </a:extLst>
            </p:cNvPr>
            <p:cNvCxnSpPr/>
            <p:nvPr/>
          </p:nvCxnSpPr>
          <p:spPr bwMode="auto">
            <a:xfrm>
              <a:off x="2979834" y="3134695"/>
              <a:ext cx="0" cy="527637"/>
            </a:xfrm>
            <a:prstGeom prst="line">
              <a:avLst/>
            </a:prstGeom>
            <a:grp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3" name="Text Box 77">
            <a:extLst>
              <a:ext uri="{FF2B5EF4-FFF2-40B4-BE49-F238E27FC236}">
                <a16:creationId xmlns:a16="http://schemas.microsoft.com/office/drawing/2014/main" id="{2AFF0553-3746-49EF-BCF1-87CFAD0725BF}"/>
              </a:ext>
            </a:extLst>
          </p:cNvPr>
          <p:cNvSpPr txBox="1">
            <a:spLocks noChangeArrowheads="1"/>
          </p:cNvSpPr>
          <p:nvPr>
            <p:custDataLst>
              <p:tags r:id="rId8"/>
            </p:custDataLst>
          </p:nvPr>
        </p:nvSpPr>
        <p:spPr bwMode="auto">
          <a:xfrm>
            <a:off x="1784503" y="3187068"/>
            <a:ext cx="889320" cy="459119"/>
          </a:xfrm>
          <a:prstGeom prst="rect">
            <a:avLst/>
          </a:prstGeom>
          <a:noFill/>
          <a:ln w="9525" algn="ctr">
            <a:noFill/>
            <a:miter lim="800000"/>
            <a:headEnd/>
            <a:tailEnd/>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000" b="1" i="0" u="none" strike="noStrike" kern="0" cap="none" spc="0" normalizeH="0" baseline="0" noProof="0" dirty="0">
                <a:ln>
                  <a:noFill/>
                </a:ln>
                <a:effectLst/>
                <a:uLnTx/>
                <a:uFillTx/>
                <a:ea typeface="MS PGothic" pitchFamily="34" charset="-128"/>
              </a:rPr>
              <a:t>CM in </a:t>
            </a:r>
          </a:p>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000" b="1" i="0" u="none" strike="noStrike" kern="0" cap="none" spc="0" normalizeH="0" baseline="0" noProof="0" dirty="0">
                <a:ln>
                  <a:noFill/>
                </a:ln>
                <a:effectLst/>
                <a:uLnTx/>
                <a:uFillTx/>
                <a:ea typeface="MS PGothic" pitchFamily="34" charset="-128"/>
              </a:rPr>
              <a:t>default</a:t>
            </a:r>
          </a:p>
        </p:txBody>
      </p:sp>
      <p:sp>
        <p:nvSpPr>
          <p:cNvPr id="34" name="Text Box 77">
            <a:extLst>
              <a:ext uri="{FF2B5EF4-FFF2-40B4-BE49-F238E27FC236}">
                <a16:creationId xmlns:a16="http://schemas.microsoft.com/office/drawing/2014/main" id="{1C467008-EF4F-4C4E-A457-B6F4A38ECC6C}"/>
              </a:ext>
            </a:extLst>
          </p:cNvPr>
          <p:cNvSpPr txBox="1">
            <a:spLocks noChangeArrowheads="1"/>
          </p:cNvSpPr>
          <p:nvPr>
            <p:custDataLst>
              <p:tags r:id="rId9"/>
            </p:custDataLst>
          </p:nvPr>
        </p:nvSpPr>
        <p:spPr bwMode="auto">
          <a:xfrm>
            <a:off x="3822596" y="3232250"/>
            <a:ext cx="1010719" cy="383676"/>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b="1" i="0" u="none" strike="noStrike" kern="0" cap="none" spc="0" normalizeH="0" baseline="0" noProof="0" dirty="0" err="1">
                <a:ln>
                  <a:noFill/>
                </a:ln>
                <a:effectLst/>
                <a:uLnTx/>
                <a:uFillTx/>
                <a:ea typeface="MS PGothic" pitchFamily="34" charset="-128"/>
              </a:rPr>
              <a:t>CM</a:t>
            </a:r>
            <a:r>
              <a:rPr kumimoji="0" lang="en-GB" sz="1100" b="1" i="0" u="none" strike="noStrike" kern="0" cap="none" spc="0" normalizeH="0" baseline="-25000" noProof="0" dirty="0" err="1">
                <a:ln>
                  <a:noFill/>
                </a:ln>
                <a:effectLst/>
                <a:uLnTx/>
                <a:uFillTx/>
                <a:ea typeface="MS PGothic" pitchFamily="34" charset="-128"/>
              </a:rPr>
              <a:t>n</a:t>
            </a:r>
            <a:endParaRPr kumimoji="0" lang="en-GB" sz="1100" b="1" i="0" u="none" strike="noStrike" kern="0" cap="none" spc="0" normalizeH="0" baseline="-25000" noProof="0" dirty="0">
              <a:ln>
                <a:noFill/>
              </a:ln>
              <a:effectLst/>
              <a:uLnTx/>
              <a:uFillTx/>
              <a:ea typeface="MS PGothic" pitchFamily="34" charset="-128"/>
            </a:endParaRPr>
          </a:p>
        </p:txBody>
      </p:sp>
      <p:sp>
        <p:nvSpPr>
          <p:cNvPr id="35" name="Text Box 77">
            <a:extLst>
              <a:ext uri="{FF2B5EF4-FFF2-40B4-BE49-F238E27FC236}">
                <a16:creationId xmlns:a16="http://schemas.microsoft.com/office/drawing/2014/main" id="{D9B2FF5E-CA93-4472-A654-C0DF564F9592}"/>
              </a:ext>
            </a:extLst>
          </p:cNvPr>
          <p:cNvSpPr txBox="1">
            <a:spLocks noChangeArrowheads="1"/>
          </p:cNvSpPr>
          <p:nvPr>
            <p:custDataLst>
              <p:tags r:id="rId10"/>
            </p:custDataLst>
          </p:nvPr>
        </p:nvSpPr>
        <p:spPr bwMode="auto">
          <a:xfrm>
            <a:off x="3120930" y="3297626"/>
            <a:ext cx="1010719" cy="383676"/>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000" b="1" i="0" u="none" strike="noStrike" kern="0" cap="none" spc="0" normalizeH="0" baseline="0" noProof="0" dirty="0">
                <a:ln>
                  <a:noFill/>
                </a:ln>
                <a:effectLst/>
                <a:uLnTx/>
                <a:uFillTx/>
                <a:ea typeface="MS PGothic" pitchFamily="34" charset="-128"/>
              </a:rPr>
              <a:t>…</a:t>
            </a:r>
          </a:p>
        </p:txBody>
      </p:sp>
      <p:sp>
        <p:nvSpPr>
          <p:cNvPr id="36" name="Text Box 77">
            <a:extLst>
              <a:ext uri="{FF2B5EF4-FFF2-40B4-BE49-F238E27FC236}">
                <a16:creationId xmlns:a16="http://schemas.microsoft.com/office/drawing/2014/main" id="{9D3D3CDE-A1BA-4DAB-A9CE-9EE11C036B83}"/>
              </a:ext>
            </a:extLst>
          </p:cNvPr>
          <p:cNvSpPr txBox="1">
            <a:spLocks noChangeArrowheads="1"/>
          </p:cNvSpPr>
          <p:nvPr>
            <p:custDataLst>
              <p:tags r:id="rId11"/>
            </p:custDataLst>
          </p:nvPr>
        </p:nvSpPr>
        <p:spPr bwMode="auto">
          <a:xfrm>
            <a:off x="2496878" y="3330578"/>
            <a:ext cx="1010719" cy="383676"/>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b="1" i="0" u="none" strike="noStrike" kern="0" cap="none" spc="0" normalizeH="0" baseline="0" noProof="0" dirty="0">
                <a:ln>
                  <a:noFill/>
                </a:ln>
                <a:effectLst/>
                <a:uLnTx/>
                <a:uFillTx/>
                <a:ea typeface="MS PGothic" pitchFamily="34" charset="-128"/>
              </a:rPr>
              <a:t>CM</a:t>
            </a:r>
            <a:r>
              <a:rPr kumimoji="0" lang="en-GB" sz="1100" b="1" i="0" u="none" strike="noStrike" kern="0" cap="none" spc="0" normalizeH="0" baseline="-25000" noProof="0" dirty="0">
                <a:ln>
                  <a:noFill/>
                </a:ln>
                <a:effectLst/>
                <a:uLnTx/>
                <a:uFillTx/>
                <a:ea typeface="MS PGothic" pitchFamily="34" charset="-128"/>
              </a:rPr>
              <a:t>1 </a:t>
            </a:r>
            <a:r>
              <a:rPr kumimoji="0" lang="en-GB" sz="1100" b="1" i="0" u="none" strike="noStrike" kern="0" cap="none" spc="0" normalizeH="0" baseline="0" noProof="0" dirty="0">
                <a:ln>
                  <a:noFill/>
                </a:ln>
                <a:effectLst/>
                <a:uLnTx/>
                <a:uFillTx/>
                <a:ea typeface="MS PGothic" pitchFamily="34" charset="-128"/>
              </a:rPr>
              <a:t> </a:t>
            </a:r>
            <a:endParaRPr kumimoji="0" lang="en-GB" sz="1100" b="1" i="0" u="none" strike="noStrike" kern="0" cap="none" spc="0" normalizeH="0" baseline="-25000" noProof="0" dirty="0">
              <a:ln>
                <a:noFill/>
              </a:ln>
              <a:effectLst/>
              <a:uLnTx/>
              <a:uFillTx/>
              <a:ea typeface="MS PGothic" pitchFamily="34" charset="-128"/>
            </a:endParaRPr>
          </a:p>
        </p:txBody>
      </p:sp>
      <p:grpSp>
        <p:nvGrpSpPr>
          <p:cNvPr id="43" name="Group 42">
            <a:extLst>
              <a:ext uri="{FF2B5EF4-FFF2-40B4-BE49-F238E27FC236}">
                <a16:creationId xmlns:a16="http://schemas.microsoft.com/office/drawing/2014/main" id="{292BAAD8-68D6-406F-83CC-84971AF6F2D7}"/>
              </a:ext>
            </a:extLst>
          </p:cNvPr>
          <p:cNvGrpSpPr/>
          <p:nvPr/>
        </p:nvGrpSpPr>
        <p:grpSpPr>
          <a:xfrm>
            <a:off x="1738053" y="2650300"/>
            <a:ext cx="3089354" cy="690774"/>
            <a:chOff x="1171109" y="2558326"/>
            <a:chExt cx="2476752" cy="714537"/>
          </a:xfrm>
        </p:grpSpPr>
        <p:grpSp>
          <p:nvGrpSpPr>
            <p:cNvPr id="44" name="Group 43">
              <a:extLst>
                <a:ext uri="{FF2B5EF4-FFF2-40B4-BE49-F238E27FC236}">
                  <a16:creationId xmlns:a16="http://schemas.microsoft.com/office/drawing/2014/main" id="{DC005EDC-75D9-48F9-803D-4F7CDD4F72CD}"/>
                </a:ext>
              </a:extLst>
            </p:cNvPr>
            <p:cNvGrpSpPr/>
            <p:nvPr/>
          </p:nvGrpSpPr>
          <p:grpSpPr>
            <a:xfrm>
              <a:off x="1171109" y="2558326"/>
              <a:ext cx="2476752" cy="714537"/>
              <a:chOff x="1171109" y="2558326"/>
              <a:chExt cx="2476752" cy="714537"/>
            </a:xfrm>
          </p:grpSpPr>
          <p:sp>
            <p:nvSpPr>
              <p:cNvPr id="46" name="AutoShape 73">
                <a:extLst>
                  <a:ext uri="{FF2B5EF4-FFF2-40B4-BE49-F238E27FC236}">
                    <a16:creationId xmlns:a16="http://schemas.microsoft.com/office/drawing/2014/main" id="{7D6BA09D-F09D-496B-96E8-8497F9A3198E}"/>
                  </a:ext>
                </a:extLst>
              </p:cNvPr>
              <p:cNvSpPr>
                <a:spLocks noChangeArrowheads="1"/>
              </p:cNvSpPr>
              <p:nvPr>
                <p:custDataLst>
                  <p:tags r:id="rId23"/>
                </p:custDataLst>
              </p:nvPr>
            </p:nvSpPr>
            <p:spPr bwMode="auto">
              <a:xfrm rot="5400000">
                <a:off x="2059422" y="1784705"/>
                <a:ext cx="714375" cy="2261940"/>
              </a:xfrm>
              <a:prstGeom prst="homePlate">
                <a:avLst>
                  <a:gd name="adj" fmla="val 29139"/>
                </a:avLst>
              </a:prstGeom>
              <a:solidFill>
                <a:schemeClr val="accent5"/>
              </a:solidFill>
              <a:ln w="9525" algn="ctr">
                <a:solidFill>
                  <a:schemeClr val="bg1"/>
                </a:solidFill>
                <a:miter lim="800000"/>
                <a:headEnd/>
                <a:tailEnd/>
              </a:ln>
              <a:effec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1100" b="0" i="0" u="none" strike="noStrike" kern="0" cap="none" spc="0" normalizeH="0" baseline="0" noProof="0" dirty="0">
                  <a:ln>
                    <a:noFill/>
                  </a:ln>
                  <a:solidFill>
                    <a:srgbClr val="000000"/>
                  </a:solidFill>
                  <a:effectLst/>
                  <a:uLnTx/>
                  <a:uFillTx/>
                  <a:ea typeface="MS PGothic" pitchFamily="34" charset="-128"/>
                </a:endParaRPr>
              </a:p>
            </p:txBody>
          </p:sp>
          <p:sp>
            <p:nvSpPr>
              <p:cNvPr id="47" name="Rectangle 1023">
                <a:extLst>
                  <a:ext uri="{FF2B5EF4-FFF2-40B4-BE49-F238E27FC236}">
                    <a16:creationId xmlns:a16="http://schemas.microsoft.com/office/drawing/2014/main" id="{2C9EE9AB-C2AA-4DF9-8AB3-78CF02134B6C}"/>
                  </a:ext>
                </a:extLst>
              </p:cNvPr>
              <p:cNvSpPr/>
              <p:nvPr/>
            </p:nvSpPr>
            <p:spPr bwMode="auto">
              <a:xfrm>
                <a:off x="1281096" y="2558326"/>
                <a:ext cx="590589" cy="611692"/>
              </a:xfrm>
              <a:custGeom>
                <a:avLst/>
                <a:gdLst/>
                <a:ahLst/>
                <a:cxnLst/>
                <a:rect l="l" t="t" r="r" b="b"/>
                <a:pathLst>
                  <a:path w="636050" h="591949">
                    <a:moveTo>
                      <a:pt x="2" y="0"/>
                    </a:moveTo>
                    <a:lnTo>
                      <a:pt x="636050" y="0"/>
                    </a:lnTo>
                    <a:lnTo>
                      <a:pt x="636050" y="484416"/>
                    </a:lnTo>
                    <a:lnTo>
                      <a:pt x="636049" y="484416"/>
                    </a:lnTo>
                    <a:lnTo>
                      <a:pt x="636049" y="591949"/>
                    </a:lnTo>
                    <a:lnTo>
                      <a:pt x="2240" y="484416"/>
                    </a:lnTo>
                    <a:lnTo>
                      <a:pt x="2" y="484416"/>
                    </a:lnTo>
                    <a:lnTo>
                      <a:pt x="2" y="484036"/>
                    </a:lnTo>
                    <a:lnTo>
                      <a:pt x="0" y="484036"/>
                    </a:lnTo>
                    <a:lnTo>
                      <a:pt x="2" y="484036"/>
                    </a:lnTo>
                    <a:close/>
                  </a:path>
                </a:pathLst>
              </a:custGeom>
              <a:solidFill>
                <a:schemeClr val="bg2"/>
              </a:solidFill>
              <a:ln>
                <a:solidFill>
                  <a:schemeClr val="bg2"/>
                </a:solidFill>
              </a:ln>
              <a:effectLst/>
            </p:spPr>
            <p:txBody>
              <a:bodyPr vert="horz" wrap="square" lIns="91440" tIns="45720" rIns="91440" bIns="45720" numCol="1" rtlCol="0"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1100" b="0" i="0" u="none" strike="noStrike" kern="0" cap="none" spc="0" normalizeH="0" baseline="0" noProof="0" dirty="0">
                  <a:ln>
                    <a:noFill/>
                  </a:ln>
                  <a:solidFill>
                    <a:srgbClr val="000000"/>
                  </a:solidFill>
                  <a:effectLst/>
                  <a:uLnTx/>
                  <a:uFillTx/>
                  <a:ea typeface="MS PGothic" pitchFamily="34" charset="-128"/>
                </a:endParaRPr>
              </a:p>
            </p:txBody>
          </p:sp>
          <p:cxnSp>
            <p:nvCxnSpPr>
              <p:cNvPr id="48" name="Straight Connector 47">
                <a:extLst>
                  <a:ext uri="{FF2B5EF4-FFF2-40B4-BE49-F238E27FC236}">
                    <a16:creationId xmlns:a16="http://schemas.microsoft.com/office/drawing/2014/main" id="{010A7312-229D-47EC-A620-7A79445F22C8}"/>
                  </a:ext>
                </a:extLst>
              </p:cNvPr>
              <p:cNvCxnSpPr>
                <a:cxnSpLocks/>
              </p:cNvCxnSpPr>
              <p:nvPr/>
            </p:nvCxnSpPr>
            <p:spPr bwMode="auto">
              <a:xfrm>
                <a:off x="2408688" y="2716934"/>
                <a:ext cx="4757" cy="555929"/>
              </a:xfrm>
              <a:prstGeom prst="line">
                <a:avLst/>
              </a:prstGeom>
              <a:solidFill>
                <a:srgbClr val="003772"/>
              </a:solid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Connector 48">
                <a:extLst>
                  <a:ext uri="{FF2B5EF4-FFF2-40B4-BE49-F238E27FC236}">
                    <a16:creationId xmlns:a16="http://schemas.microsoft.com/office/drawing/2014/main" id="{5F988DD2-5878-4F9B-9126-98959EEB5260}"/>
                  </a:ext>
                </a:extLst>
              </p:cNvPr>
              <p:cNvCxnSpPr/>
              <p:nvPr/>
            </p:nvCxnSpPr>
            <p:spPr bwMode="auto">
              <a:xfrm>
                <a:off x="2979834" y="2644356"/>
                <a:ext cx="787" cy="518803"/>
              </a:xfrm>
              <a:prstGeom prst="line">
                <a:avLst/>
              </a:prstGeom>
              <a:solidFill>
                <a:srgbClr val="003772"/>
              </a:solid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 Box 77">
                <a:extLst>
                  <a:ext uri="{FF2B5EF4-FFF2-40B4-BE49-F238E27FC236}">
                    <a16:creationId xmlns:a16="http://schemas.microsoft.com/office/drawing/2014/main" id="{97835D66-38F1-4BE3-B32E-7ECCD58EAB06}"/>
                  </a:ext>
                </a:extLst>
              </p:cNvPr>
              <p:cNvSpPr txBox="1">
                <a:spLocks noChangeArrowheads="1"/>
              </p:cNvSpPr>
              <p:nvPr>
                <p:custDataLst>
                  <p:tags r:id="rId24"/>
                </p:custDataLst>
              </p:nvPr>
            </p:nvSpPr>
            <p:spPr bwMode="auto">
              <a:xfrm>
                <a:off x="1171109" y="2681515"/>
                <a:ext cx="810299" cy="396875"/>
              </a:xfrm>
              <a:prstGeom prst="rect">
                <a:avLst/>
              </a:prstGeom>
              <a:noFill/>
              <a:ln w="9525" algn="ctr">
                <a:noFill/>
                <a:miter lim="800000"/>
                <a:headEnd/>
                <a:tailEnd/>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b="1" i="0" u="none" strike="noStrike" kern="0" cap="none" spc="0" normalizeH="0" baseline="0" noProof="0" dirty="0">
                    <a:ln>
                      <a:noFill/>
                    </a:ln>
                    <a:effectLst/>
                    <a:uLnTx/>
                    <a:uFillTx/>
                    <a:ea typeface="MS PGothic" pitchFamily="34" charset="-128"/>
                  </a:rPr>
                  <a:t>CM in </a:t>
                </a:r>
              </a:p>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b="1" i="0" u="none" strike="noStrike" kern="0" cap="none" spc="0" normalizeH="0" baseline="0" noProof="0" dirty="0">
                    <a:ln>
                      <a:noFill/>
                    </a:ln>
                    <a:effectLst/>
                    <a:uLnTx/>
                    <a:uFillTx/>
                    <a:ea typeface="MS PGothic" pitchFamily="34" charset="-128"/>
                  </a:rPr>
                  <a:t>default</a:t>
                </a:r>
              </a:p>
            </p:txBody>
          </p:sp>
          <p:sp>
            <p:nvSpPr>
              <p:cNvPr id="51" name="Text Box 77">
                <a:extLst>
                  <a:ext uri="{FF2B5EF4-FFF2-40B4-BE49-F238E27FC236}">
                    <a16:creationId xmlns:a16="http://schemas.microsoft.com/office/drawing/2014/main" id="{EC212B9C-E05C-4AFE-8B75-4700A6952A7C}"/>
                  </a:ext>
                </a:extLst>
              </p:cNvPr>
              <p:cNvSpPr txBox="1">
                <a:spLocks noChangeArrowheads="1"/>
              </p:cNvSpPr>
              <p:nvPr>
                <p:custDataLst>
                  <p:tags r:id="rId25"/>
                </p:custDataLst>
              </p:nvPr>
            </p:nvSpPr>
            <p:spPr bwMode="auto">
              <a:xfrm>
                <a:off x="2837562" y="2697218"/>
                <a:ext cx="810299" cy="396875"/>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b="1" i="0" u="none" strike="noStrike" kern="0" cap="none" spc="0" normalizeH="0" baseline="0" noProof="0" dirty="0" err="1">
                    <a:ln>
                      <a:noFill/>
                    </a:ln>
                    <a:effectLst/>
                    <a:uLnTx/>
                    <a:uFillTx/>
                    <a:ea typeface="MS PGothic" pitchFamily="34" charset="-128"/>
                  </a:rPr>
                  <a:t>CM</a:t>
                </a:r>
                <a:r>
                  <a:rPr kumimoji="0" lang="en-GB" sz="1100" b="1" i="0" u="none" strike="noStrike" kern="0" cap="none" spc="0" normalizeH="0" baseline="-25000" noProof="0" dirty="0" err="1">
                    <a:ln>
                      <a:noFill/>
                    </a:ln>
                    <a:effectLst/>
                    <a:uLnTx/>
                    <a:uFillTx/>
                    <a:ea typeface="MS PGothic" pitchFamily="34" charset="-128"/>
                  </a:rPr>
                  <a:t>n</a:t>
                </a:r>
                <a:endParaRPr kumimoji="0" lang="en-GB" sz="1100" b="1" i="0" u="none" strike="noStrike" kern="0" cap="none" spc="0" normalizeH="0" baseline="-25000" noProof="0" dirty="0">
                  <a:ln>
                    <a:noFill/>
                  </a:ln>
                  <a:effectLst/>
                  <a:uLnTx/>
                  <a:uFillTx/>
                  <a:ea typeface="MS PGothic" pitchFamily="34" charset="-128"/>
                </a:endParaRPr>
              </a:p>
            </p:txBody>
          </p:sp>
          <p:sp>
            <p:nvSpPr>
              <p:cNvPr id="52" name="Text Box 77">
                <a:extLst>
                  <a:ext uri="{FF2B5EF4-FFF2-40B4-BE49-F238E27FC236}">
                    <a16:creationId xmlns:a16="http://schemas.microsoft.com/office/drawing/2014/main" id="{6FEF641B-1FEF-4366-BEA5-C683B454D4C5}"/>
                  </a:ext>
                </a:extLst>
              </p:cNvPr>
              <p:cNvSpPr txBox="1">
                <a:spLocks noChangeArrowheads="1"/>
              </p:cNvSpPr>
              <p:nvPr>
                <p:custDataLst>
                  <p:tags r:id="rId26"/>
                </p:custDataLst>
              </p:nvPr>
            </p:nvSpPr>
            <p:spPr bwMode="auto">
              <a:xfrm>
                <a:off x="2294682" y="2729439"/>
                <a:ext cx="810299" cy="396875"/>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b="1" i="0" u="none" strike="noStrike" kern="0" cap="none" spc="0" normalizeH="0" baseline="0" noProof="0" dirty="0">
                    <a:ln>
                      <a:noFill/>
                    </a:ln>
                    <a:effectLst/>
                    <a:uLnTx/>
                    <a:uFillTx/>
                    <a:ea typeface="MS PGothic" pitchFamily="34" charset="-128"/>
                  </a:rPr>
                  <a:t>…</a:t>
                </a:r>
              </a:p>
            </p:txBody>
          </p:sp>
          <p:sp>
            <p:nvSpPr>
              <p:cNvPr id="53" name="Text Box 77">
                <a:extLst>
                  <a:ext uri="{FF2B5EF4-FFF2-40B4-BE49-F238E27FC236}">
                    <a16:creationId xmlns:a16="http://schemas.microsoft.com/office/drawing/2014/main" id="{CBBDA8CB-8588-4D9C-9933-2B3C42ABFF5F}"/>
                  </a:ext>
                </a:extLst>
              </p:cNvPr>
              <p:cNvSpPr txBox="1">
                <a:spLocks noChangeArrowheads="1"/>
              </p:cNvSpPr>
              <p:nvPr>
                <p:custDataLst>
                  <p:tags r:id="rId27"/>
                </p:custDataLst>
              </p:nvPr>
            </p:nvSpPr>
            <p:spPr bwMode="auto">
              <a:xfrm>
                <a:off x="1759133" y="2729438"/>
                <a:ext cx="810299" cy="396875"/>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b="1" i="0" u="none" strike="noStrike" kern="0" cap="none" spc="0" normalizeH="0" baseline="0" noProof="0" dirty="0">
                    <a:ln>
                      <a:noFill/>
                    </a:ln>
                    <a:effectLst/>
                    <a:uLnTx/>
                    <a:uFillTx/>
                    <a:ea typeface="MS PGothic" pitchFamily="34" charset="-128"/>
                  </a:rPr>
                  <a:t>CM</a:t>
                </a:r>
                <a:r>
                  <a:rPr kumimoji="0" lang="en-GB" sz="1100" b="1" i="0" u="none" strike="noStrike" kern="0" cap="none" spc="0" normalizeH="0" baseline="-25000" noProof="0" dirty="0">
                    <a:ln>
                      <a:noFill/>
                    </a:ln>
                    <a:effectLst/>
                    <a:uLnTx/>
                    <a:uFillTx/>
                    <a:ea typeface="MS PGothic" pitchFamily="34" charset="-128"/>
                  </a:rPr>
                  <a:t>1</a:t>
                </a:r>
              </a:p>
            </p:txBody>
          </p:sp>
        </p:grpSp>
        <p:cxnSp>
          <p:nvCxnSpPr>
            <p:cNvPr id="45" name="Straight Connector 44">
              <a:extLst>
                <a:ext uri="{FF2B5EF4-FFF2-40B4-BE49-F238E27FC236}">
                  <a16:creationId xmlns:a16="http://schemas.microsoft.com/office/drawing/2014/main" id="{B61DB30A-B298-4AB2-8403-2C47C84FC08D}"/>
                </a:ext>
              </a:extLst>
            </p:cNvPr>
            <p:cNvCxnSpPr/>
            <p:nvPr/>
          </p:nvCxnSpPr>
          <p:spPr bwMode="auto">
            <a:xfrm>
              <a:off x="1873276" y="2647135"/>
              <a:ext cx="0" cy="527637"/>
            </a:xfrm>
            <a:prstGeom prst="line">
              <a:avLst/>
            </a:prstGeom>
            <a:solidFill>
              <a:srgbClr val="003772"/>
            </a:solidFill>
            <a:ln w="952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4" name="Group 53">
            <a:extLst>
              <a:ext uri="{FF2B5EF4-FFF2-40B4-BE49-F238E27FC236}">
                <a16:creationId xmlns:a16="http://schemas.microsoft.com/office/drawing/2014/main" id="{58A60775-A243-4D68-8654-1E546E8DF84F}"/>
              </a:ext>
            </a:extLst>
          </p:cNvPr>
          <p:cNvGrpSpPr/>
          <p:nvPr/>
        </p:nvGrpSpPr>
        <p:grpSpPr>
          <a:xfrm>
            <a:off x="1871011" y="2288263"/>
            <a:ext cx="2831312" cy="515370"/>
            <a:chOff x="1277702" y="2183834"/>
            <a:chExt cx="2269878" cy="533099"/>
          </a:xfrm>
          <a:solidFill>
            <a:srgbClr val="00CE7D"/>
          </a:solidFill>
        </p:grpSpPr>
        <p:sp>
          <p:nvSpPr>
            <p:cNvPr id="55" name="AutoShape 74">
              <a:extLst>
                <a:ext uri="{FF2B5EF4-FFF2-40B4-BE49-F238E27FC236}">
                  <a16:creationId xmlns:a16="http://schemas.microsoft.com/office/drawing/2014/main" id="{3D8A122E-B19B-4E9F-A777-4445256E6529}"/>
                </a:ext>
              </a:extLst>
            </p:cNvPr>
            <p:cNvSpPr>
              <a:spLocks noChangeArrowheads="1"/>
            </p:cNvSpPr>
            <p:nvPr>
              <p:custDataLst>
                <p:tags r:id="rId21"/>
              </p:custDataLst>
            </p:nvPr>
          </p:nvSpPr>
          <p:spPr bwMode="auto">
            <a:xfrm rot="5400000">
              <a:off x="2146091" y="1315445"/>
              <a:ext cx="533099" cy="2269878"/>
            </a:xfrm>
            <a:prstGeom prst="homePlate">
              <a:avLst>
                <a:gd name="adj" fmla="val 29139"/>
              </a:avLst>
            </a:prstGeom>
            <a:solidFill>
              <a:schemeClr val="bg2"/>
            </a:solidFill>
            <a:ln w="9525" algn="ctr">
              <a:solidFill>
                <a:schemeClr val="bg1"/>
              </a:solidFill>
              <a:miter lim="800000"/>
              <a:headEnd/>
              <a:tailEnd/>
            </a:ln>
            <a:effec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1100" b="0" i="0" u="none" strike="noStrike" kern="0" cap="none" spc="0" normalizeH="0" baseline="0" noProof="0" dirty="0">
                <a:ln>
                  <a:noFill/>
                </a:ln>
                <a:solidFill>
                  <a:srgbClr val="000000"/>
                </a:solidFill>
                <a:effectLst/>
                <a:uLnTx/>
                <a:uFillTx/>
                <a:ea typeface="MS PGothic" pitchFamily="34" charset="-128"/>
              </a:endParaRPr>
            </a:p>
          </p:txBody>
        </p:sp>
        <p:sp>
          <p:nvSpPr>
            <p:cNvPr id="56" name="Text Box 76">
              <a:extLst>
                <a:ext uri="{FF2B5EF4-FFF2-40B4-BE49-F238E27FC236}">
                  <a16:creationId xmlns:a16="http://schemas.microsoft.com/office/drawing/2014/main" id="{1F8BB644-A85A-4BFC-A41B-434E86DEEAD6}"/>
                </a:ext>
              </a:extLst>
            </p:cNvPr>
            <p:cNvSpPr txBox="1">
              <a:spLocks noChangeArrowheads="1"/>
            </p:cNvSpPr>
            <p:nvPr>
              <p:custDataLst>
                <p:tags r:id="rId22"/>
              </p:custDataLst>
            </p:nvPr>
          </p:nvSpPr>
          <p:spPr bwMode="auto">
            <a:xfrm>
              <a:off x="1308724" y="2278091"/>
              <a:ext cx="2166767" cy="231775"/>
            </a:xfrm>
            <a:prstGeom prst="rect">
              <a:avLst/>
            </a:prstGeom>
            <a:solidFill>
              <a:schemeClr val="bg2"/>
            </a:solidFill>
            <a:ln>
              <a:noFill/>
            </a:ln>
            <a:effectLst/>
            <a:extLs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base" latinLnBrk="0" hangingPunct="0">
                <a:lnSpc>
                  <a:spcPct val="95000"/>
                </a:lnSpc>
                <a:spcBef>
                  <a:spcPct val="0"/>
                </a:spcBef>
                <a:spcAft>
                  <a:spcPct val="0"/>
                </a:spcAft>
                <a:buClrTx/>
                <a:buSzPct val="120000"/>
                <a:buFontTx/>
                <a:buNone/>
                <a:tabLst/>
                <a:defRPr/>
              </a:pPr>
              <a:r>
                <a:rPr kumimoji="0" lang="en-GB" sz="1100" i="0" u="none" strike="noStrike" kern="0" cap="none" spc="0" normalizeH="0" baseline="0" noProof="0" dirty="0">
                  <a:ln>
                    <a:noFill/>
                  </a:ln>
                  <a:effectLst/>
                  <a:uLnTx/>
                  <a:uFillTx/>
                  <a:ea typeface="MS PGothic" pitchFamily="34" charset="-128"/>
                </a:rPr>
                <a:t>Position Netting and Closing</a:t>
              </a:r>
            </a:p>
          </p:txBody>
        </p:sp>
      </p:grpSp>
      <p:sp>
        <p:nvSpPr>
          <p:cNvPr id="57" name="Text Box 81">
            <a:extLst>
              <a:ext uri="{FF2B5EF4-FFF2-40B4-BE49-F238E27FC236}">
                <a16:creationId xmlns:a16="http://schemas.microsoft.com/office/drawing/2014/main" id="{53B1B16E-4239-41F0-A9A4-D43F259715F6}"/>
              </a:ext>
            </a:extLst>
          </p:cNvPr>
          <p:cNvSpPr txBox="1">
            <a:spLocks noChangeArrowheads="1"/>
          </p:cNvSpPr>
          <p:nvPr/>
        </p:nvSpPr>
        <p:spPr bwMode="auto">
          <a:xfrm>
            <a:off x="1843078" y="5158717"/>
            <a:ext cx="2835948" cy="502531"/>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defPPr>
              <a:defRPr lang="en-GB"/>
            </a:defPPr>
            <a:lvl1pPr algn="ctr"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4572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9144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3716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8288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a:lstStyle>
          <a:p>
            <a:pPr marL="0" marR="0" lvl="0" indent="0" algn="ctr" defTabSz="914400" rtl="0" eaLnBrk="0" fontAlgn="base" latinLnBrk="0" hangingPunct="0">
              <a:lnSpc>
                <a:spcPct val="95000"/>
              </a:lnSpc>
              <a:spcBef>
                <a:spcPts val="0"/>
              </a:spcBef>
              <a:spcAft>
                <a:spcPct val="0"/>
              </a:spcAft>
              <a:buClrTx/>
              <a:buSzPct val="120000"/>
              <a:buFontTx/>
              <a:buNone/>
              <a:tabLst/>
              <a:defRPr/>
            </a:pPr>
            <a:r>
              <a:rPr kumimoji="0" lang="en-GB" sz="1100" i="0" u="none" strike="noStrike" kern="1200" cap="none" spc="0" normalizeH="0" baseline="0" noProof="0" dirty="0">
                <a:ln>
                  <a:noFill/>
                </a:ln>
                <a:effectLst/>
                <a:uLnTx/>
                <a:uFillTx/>
                <a:latin typeface="Arial" charset="0"/>
                <a:ea typeface="MS PGothic" pitchFamily="34" charset="-128"/>
                <a:cs typeface="+mn-cs"/>
              </a:rPr>
              <a:t>Assessments by CMs and additional contributions by </a:t>
            </a:r>
            <a:r>
              <a:rPr kumimoji="0" lang="en-GB" sz="1100" i="0" u="none" strike="noStrike" kern="1200" cap="none" spc="0" normalizeH="0" baseline="0" noProof="0" dirty="0" err="1">
                <a:ln>
                  <a:noFill/>
                </a:ln>
                <a:effectLst/>
                <a:uLnTx/>
                <a:uFillTx/>
                <a:latin typeface="Arial" charset="0"/>
                <a:ea typeface="MS PGothic" pitchFamily="34" charset="-128"/>
                <a:cs typeface="+mn-cs"/>
              </a:rPr>
              <a:t>Eurex</a:t>
            </a:r>
            <a:r>
              <a:rPr kumimoji="0" lang="en-GB" sz="1100" i="0" u="none" strike="noStrike" kern="1200" cap="none" spc="0" normalizeH="0" baseline="0" noProof="0" dirty="0">
                <a:ln>
                  <a:noFill/>
                </a:ln>
                <a:effectLst/>
                <a:uLnTx/>
                <a:uFillTx/>
                <a:latin typeface="Arial" charset="0"/>
                <a:ea typeface="MS PGothic" pitchFamily="34" charset="-128"/>
                <a:cs typeface="+mn-cs"/>
              </a:rPr>
              <a:t> Clearing</a:t>
            </a:r>
          </a:p>
        </p:txBody>
      </p:sp>
      <p:sp>
        <p:nvSpPr>
          <p:cNvPr id="58" name="Text Box 80">
            <a:extLst>
              <a:ext uri="{FF2B5EF4-FFF2-40B4-BE49-F238E27FC236}">
                <a16:creationId xmlns:a16="http://schemas.microsoft.com/office/drawing/2014/main" id="{6A94213E-505E-486A-ACF2-4E627BFF2E9A}"/>
              </a:ext>
            </a:extLst>
          </p:cNvPr>
          <p:cNvSpPr txBox="1">
            <a:spLocks noChangeArrowheads="1"/>
          </p:cNvSpPr>
          <p:nvPr/>
        </p:nvSpPr>
        <p:spPr bwMode="auto">
          <a:xfrm>
            <a:off x="2014431" y="4293096"/>
            <a:ext cx="2493244" cy="767787"/>
          </a:xfrm>
          <a:prstGeom prst="rect">
            <a:avLst/>
          </a:prstGeom>
          <a:noFill/>
          <a:ln>
            <a:noFill/>
          </a:ln>
          <a:effectLst/>
          <a:extLst>
            <a:ext uri="{909E8E84-426E-40DD-AFC4-6F175D3DCCD1}">
              <a14:hiddenFill xmlns:a14="http://schemas.microsoft.com/office/drawing/2010/main">
                <a:gradFill rotWithShape="1">
                  <a:gsLst>
                    <a:gs pos="0">
                      <a:srgbClr val="DDDDFF">
                        <a:gamma/>
                        <a:tint val="0"/>
                        <a:invGamma/>
                      </a:srgbClr>
                    </a:gs>
                    <a:gs pos="100000">
                      <a:srgbClr val="DDDDFF"/>
                    </a:gs>
                  </a:gsLst>
                  <a:path path="shape">
                    <a:fillToRect l="50000" t="50000" r="50000" b="50000"/>
                  </a:path>
                </a:gra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nchor="ctr"/>
          <a:lstStyle>
            <a:defPPr>
              <a:defRPr lang="en-GB"/>
            </a:defPPr>
            <a:lvl1pPr algn="ctr"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4572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9144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3716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828800" algn="ctr"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a:lstStyle>
          <a:p>
            <a:pPr marL="0" marR="0" lvl="0" indent="0" algn="ctr" defTabSz="914400" rtl="0" eaLnBrk="0" fontAlgn="base" latinLnBrk="0" hangingPunct="0">
              <a:lnSpc>
                <a:spcPct val="95000"/>
              </a:lnSpc>
              <a:spcBef>
                <a:spcPct val="0"/>
              </a:spcBef>
              <a:spcAft>
                <a:spcPct val="0"/>
              </a:spcAft>
              <a:buClrTx/>
              <a:buSzPct val="120000"/>
              <a:buFontTx/>
              <a:buNone/>
              <a:tabLst/>
              <a:defRPr/>
            </a:pPr>
            <a:r>
              <a:rPr kumimoji="0" lang="en-GB" sz="1100" i="0" u="none" strike="noStrike" kern="1200" cap="none" spc="0" normalizeH="0" baseline="0" noProof="0" dirty="0">
                <a:ln>
                  <a:noFill/>
                </a:ln>
                <a:effectLst/>
                <a:uLnTx/>
                <a:uFillTx/>
                <a:latin typeface="Arial" charset="0"/>
                <a:ea typeface="MS PGothic" pitchFamily="34" charset="-128"/>
                <a:cs typeface="+mn-cs"/>
              </a:rPr>
              <a:t>Default fund contributions</a:t>
            </a:r>
          </a:p>
          <a:p>
            <a:pPr marL="0" marR="0" lvl="0" indent="0" algn="ctr" defTabSz="914400" rtl="0" eaLnBrk="0" fontAlgn="base" latinLnBrk="0" hangingPunct="0">
              <a:lnSpc>
                <a:spcPct val="95000"/>
              </a:lnSpc>
              <a:spcBef>
                <a:spcPct val="0"/>
              </a:spcBef>
              <a:spcAft>
                <a:spcPct val="0"/>
              </a:spcAft>
              <a:buClrTx/>
              <a:buSzPct val="120000"/>
              <a:buFontTx/>
              <a:buNone/>
              <a:tabLst/>
              <a:defRPr/>
            </a:pPr>
            <a:r>
              <a:rPr kumimoji="0" lang="en-GB" sz="1100" i="0" u="none" strike="noStrike" kern="1200" cap="none" spc="0" normalizeH="0" baseline="0" noProof="0" dirty="0">
                <a:ln>
                  <a:noFill/>
                </a:ln>
                <a:effectLst/>
                <a:uLnTx/>
                <a:uFillTx/>
                <a:latin typeface="Arial" charset="0"/>
                <a:ea typeface="MS PGothic" pitchFamily="34" charset="-128"/>
                <a:cs typeface="+mn-cs"/>
              </a:rPr>
              <a:t>of non-defaulted </a:t>
            </a:r>
          </a:p>
          <a:p>
            <a:pPr marL="0" marR="0" lvl="0" indent="0" algn="ctr" defTabSz="914400" rtl="0" eaLnBrk="0" fontAlgn="base" latinLnBrk="0" hangingPunct="0">
              <a:lnSpc>
                <a:spcPct val="95000"/>
              </a:lnSpc>
              <a:spcBef>
                <a:spcPct val="0"/>
              </a:spcBef>
              <a:spcAft>
                <a:spcPct val="0"/>
              </a:spcAft>
              <a:buClrTx/>
              <a:buSzPct val="120000"/>
              <a:buFontTx/>
              <a:buNone/>
              <a:tabLst/>
              <a:defRPr/>
            </a:pPr>
            <a:r>
              <a:rPr kumimoji="0" lang="en-GB" sz="1100" i="0" u="none" strike="noStrike" kern="1200" cap="none" spc="0" normalizeH="0" baseline="0" noProof="0" dirty="0">
                <a:ln>
                  <a:noFill/>
                </a:ln>
                <a:effectLst/>
                <a:uLnTx/>
                <a:uFillTx/>
                <a:latin typeface="Arial"/>
                <a:ea typeface="MS PGothic"/>
                <a:cs typeface="Arial"/>
              </a:rPr>
              <a:t>CMs &amp; </a:t>
            </a:r>
          </a:p>
          <a:p>
            <a:pPr marL="0" marR="0" lvl="0" indent="0" algn="ctr" defTabSz="914400" rtl="0" eaLnBrk="0" fontAlgn="base" latinLnBrk="0" hangingPunct="0">
              <a:lnSpc>
                <a:spcPct val="95000"/>
              </a:lnSpc>
              <a:spcBef>
                <a:spcPct val="0"/>
              </a:spcBef>
              <a:spcAft>
                <a:spcPct val="0"/>
              </a:spcAft>
              <a:buClrTx/>
              <a:buSzPct val="120000"/>
              <a:buFontTx/>
              <a:buNone/>
              <a:tabLst/>
              <a:defRPr/>
            </a:pPr>
            <a:r>
              <a:rPr kumimoji="0" lang="en-GB" sz="1100" i="0" u="none" strike="noStrike" kern="1200" cap="none" spc="0" normalizeH="0" baseline="0" noProof="0" dirty="0">
                <a:ln>
                  <a:noFill/>
                </a:ln>
                <a:effectLst/>
                <a:uLnTx/>
                <a:uFillTx/>
                <a:latin typeface="Arial"/>
                <a:ea typeface="MS PGothic"/>
                <a:cs typeface="Arial"/>
              </a:rPr>
              <a:t>SSITG of Eurex Clearing</a:t>
            </a:r>
            <a:endParaRPr lang="en-GB" sz="1100" i="0" u="none" strike="noStrike" kern="1200" cap="none" spc="0" normalizeH="0" baseline="0" noProof="0" dirty="0">
              <a:ln>
                <a:noFill/>
              </a:ln>
              <a:effectLst/>
              <a:uLnTx/>
              <a:uFillTx/>
              <a:latin typeface="Arial"/>
              <a:ea typeface="MS PGothic"/>
              <a:cs typeface="Arial"/>
            </a:endParaRPr>
          </a:p>
        </p:txBody>
      </p:sp>
      <p:sp>
        <p:nvSpPr>
          <p:cNvPr id="59" name="Text Box 91">
            <a:extLst>
              <a:ext uri="{FF2B5EF4-FFF2-40B4-BE49-F238E27FC236}">
                <a16:creationId xmlns:a16="http://schemas.microsoft.com/office/drawing/2014/main" id="{DA981A6D-9BC2-41BE-A783-A00DDB4E2837}"/>
              </a:ext>
            </a:extLst>
          </p:cNvPr>
          <p:cNvSpPr txBox="1">
            <a:spLocks noChangeArrowheads="1"/>
          </p:cNvSpPr>
          <p:nvPr>
            <p:custDataLst>
              <p:tags r:id="rId12"/>
            </p:custDataLst>
          </p:nvPr>
        </p:nvSpPr>
        <p:spPr bwMode="auto">
          <a:xfrm>
            <a:off x="426209" y="2288263"/>
            <a:ext cx="1044969" cy="1015663"/>
          </a:xfrm>
          <a:prstGeom prst="rect">
            <a:avLst/>
          </a:prstGeom>
          <a:noFill/>
          <a:ln>
            <a:noFill/>
          </a:ln>
          <a:effectLst/>
          <a:extLst>
            <a:ext uri="{909E8E84-426E-40DD-AFC4-6F175D3DCCD1}">
              <a14:hiddenFill xmlns:a14="http://schemas.microsoft.com/office/drawing/2010/main">
                <a:solidFill>
                  <a:srgbClr val="A7D67C"/>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72000" bIns="0">
            <a:spAutoFit/>
          </a:bodyPr>
          <a:lstStyle>
            <a:lvl1pPr algn="l">
              <a:tabLst>
                <a:tab pos="271463" algn="l"/>
              </a:tabLst>
              <a:defRPr sz="1400">
                <a:solidFill>
                  <a:schemeClr val="tx1"/>
                </a:solidFill>
                <a:latin typeface="Arial" charset="0"/>
                <a:ea typeface="MS PGothic" pitchFamily="34" charset="-128"/>
              </a:defRPr>
            </a:lvl1pPr>
            <a:lvl2pPr algn="l">
              <a:tabLst>
                <a:tab pos="271463" algn="l"/>
              </a:tabLst>
              <a:defRPr sz="1400">
                <a:solidFill>
                  <a:schemeClr val="tx1"/>
                </a:solidFill>
                <a:latin typeface="Arial" charset="0"/>
                <a:ea typeface="MS PGothic" pitchFamily="34" charset="-128"/>
              </a:defRPr>
            </a:lvl2pPr>
            <a:lvl3pPr algn="l">
              <a:tabLst>
                <a:tab pos="271463" algn="l"/>
              </a:tabLst>
              <a:defRPr sz="1400">
                <a:solidFill>
                  <a:schemeClr val="tx1"/>
                </a:solidFill>
                <a:latin typeface="Arial" charset="0"/>
                <a:ea typeface="MS PGothic" pitchFamily="34" charset="-128"/>
              </a:defRPr>
            </a:lvl3pPr>
            <a:lvl4pPr algn="l">
              <a:tabLst>
                <a:tab pos="271463" algn="l"/>
              </a:tabLst>
              <a:defRPr sz="1400">
                <a:solidFill>
                  <a:schemeClr val="tx1"/>
                </a:solidFill>
                <a:latin typeface="Arial" charset="0"/>
                <a:ea typeface="MS PGothic" pitchFamily="34" charset="-128"/>
              </a:defRPr>
            </a:lvl4pPr>
            <a:lvl5pPr algn="l">
              <a:tabLst>
                <a:tab pos="271463" algn="l"/>
              </a:tabLst>
              <a:defRPr sz="1400">
                <a:solidFill>
                  <a:schemeClr val="tx1"/>
                </a:solidFill>
                <a:latin typeface="Arial" charset="0"/>
                <a:ea typeface="MS PGothic" pitchFamily="34" charset="-128"/>
              </a:defRPr>
            </a:lvl5pPr>
            <a:lvl6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6pPr>
            <a:lvl7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7pPr>
            <a:lvl8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8pPr>
            <a:lvl9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9pPr>
          </a:lstStyle>
          <a:p>
            <a:pPr marL="0" marR="0" lvl="0" indent="0" algn="r" defTabSz="914400" rtl="0" eaLnBrk="0" fontAlgn="base" latinLnBrk="0" hangingPunct="0">
              <a:lnSpc>
                <a:spcPct val="100000"/>
              </a:lnSpc>
              <a:spcBef>
                <a:spcPct val="50000"/>
              </a:spcBef>
              <a:spcAft>
                <a:spcPct val="0"/>
              </a:spcAft>
              <a:buClrTx/>
              <a:buSzTx/>
              <a:buFontTx/>
              <a:buNone/>
              <a:tabLst>
                <a:tab pos="271463" algn="l"/>
              </a:tabLst>
              <a:defRPr/>
            </a:pPr>
            <a:r>
              <a:rPr kumimoji="0" lang="en-GB" sz="1100" b="0" i="0" u="none" strike="noStrike" kern="1200" cap="none" spc="0" normalizeH="0" baseline="0" noProof="0" dirty="0">
                <a:ln>
                  <a:noFill/>
                </a:ln>
                <a:solidFill>
                  <a:srgbClr val="201751"/>
                </a:solidFill>
                <a:effectLst/>
                <a:uLnTx/>
                <a:uFillTx/>
                <a:latin typeface="+mn-lt"/>
                <a:ea typeface="MS PGothic" pitchFamily="34" charset="-128"/>
                <a:cs typeface="+mn-cs"/>
              </a:rPr>
              <a:t>Coverage in normal market conditions (Lehman/ MF Global / Maple Bank)</a:t>
            </a:r>
          </a:p>
        </p:txBody>
      </p:sp>
      <p:sp>
        <p:nvSpPr>
          <p:cNvPr id="60" name="Text Box 91">
            <a:extLst>
              <a:ext uri="{FF2B5EF4-FFF2-40B4-BE49-F238E27FC236}">
                <a16:creationId xmlns:a16="http://schemas.microsoft.com/office/drawing/2014/main" id="{837781CD-074F-4861-B844-BF4C9C5D5BDF}"/>
              </a:ext>
            </a:extLst>
          </p:cNvPr>
          <p:cNvSpPr txBox="1">
            <a:spLocks noChangeArrowheads="1"/>
          </p:cNvSpPr>
          <p:nvPr>
            <p:custDataLst>
              <p:tags r:id="rId13"/>
            </p:custDataLst>
          </p:nvPr>
        </p:nvSpPr>
        <p:spPr bwMode="auto">
          <a:xfrm>
            <a:off x="409806" y="4182344"/>
            <a:ext cx="1044969" cy="677108"/>
          </a:xfrm>
          <a:prstGeom prst="rect">
            <a:avLst/>
          </a:prstGeom>
          <a:noFill/>
          <a:ln>
            <a:noFill/>
          </a:ln>
          <a:effectLst/>
          <a:extLst>
            <a:ext uri="{909E8E84-426E-40DD-AFC4-6F175D3DCCD1}">
              <a14:hiddenFill xmlns:a14="http://schemas.microsoft.com/office/drawing/2010/main">
                <a:solidFill>
                  <a:srgbClr val="A7D67C"/>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72000" bIns="0">
            <a:spAutoFit/>
          </a:bodyPr>
          <a:lstStyle>
            <a:lvl1pPr algn="l">
              <a:tabLst>
                <a:tab pos="271463" algn="l"/>
              </a:tabLst>
              <a:defRPr sz="1400">
                <a:solidFill>
                  <a:schemeClr val="tx1"/>
                </a:solidFill>
                <a:latin typeface="Arial" charset="0"/>
                <a:ea typeface="MS PGothic" pitchFamily="34" charset="-128"/>
              </a:defRPr>
            </a:lvl1pPr>
            <a:lvl2pPr algn="l">
              <a:tabLst>
                <a:tab pos="271463" algn="l"/>
              </a:tabLst>
              <a:defRPr sz="1400">
                <a:solidFill>
                  <a:schemeClr val="tx1"/>
                </a:solidFill>
                <a:latin typeface="Arial" charset="0"/>
                <a:ea typeface="MS PGothic" pitchFamily="34" charset="-128"/>
              </a:defRPr>
            </a:lvl2pPr>
            <a:lvl3pPr algn="l">
              <a:tabLst>
                <a:tab pos="271463" algn="l"/>
              </a:tabLst>
              <a:defRPr sz="1400">
                <a:solidFill>
                  <a:schemeClr val="tx1"/>
                </a:solidFill>
                <a:latin typeface="Arial" charset="0"/>
                <a:ea typeface="MS PGothic" pitchFamily="34" charset="-128"/>
              </a:defRPr>
            </a:lvl3pPr>
            <a:lvl4pPr algn="l">
              <a:tabLst>
                <a:tab pos="271463" algn="l"/>
              </a:tabLst>
              <a:defRPr sz="1400">
                <a:solidFill>
                  <a:schemeClr val="tx1"/>
                </a:solidFill>
                <a:latin typeface="Arial" charset="0"/>
                <a:ea typeface="MS PGothic" pitchFamily="34" charset="-128"/>
              </a:defRPr>
            </a:lvl4pPr>
            <a:lvl5pPr algn="l">
              <a:tabLst>
                <a:tab pos="271463" algn="l"/>
              </a:tabLst>
              <a:defRPr sz="1400">
                <a:solidFill>
                  <a:schemeClr val="tx1"/>
                </a:solidFill>
                <a:latin typeface="Arial" charset="0"/>
                <a:ea typeface="MS PGothic" pitchFamily="34" charset="-128"/>
              </a:defRPr>
            </a:lvl5pPr>
            <a:lvl6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6pPr>
            <a:lvl7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7pPr>
            <a:lvl8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8pPr>
            <a:lvl9pPr eaLnBrk="0" fontAlgn="base" hangingPunct="0">
              <a:spcBef>
                <a:spcPct val="0"/>
              </a:spcBef>
              <a:spcAft>
                <a:spcPct val="0"/>
              </a:spcAft>
              <a:tabLst>
                <a:tab pos="271463" algn="l"/>
              </a:tabLst>
              <a:defRPr sz="1400">
                <a:solidFill>
                  <a:schemeClr val="tx1"/>
                </a:solidFill>
                <a:latin typeface="Arial" charset="0"/>
                <a:ea typeface="MS PGothic" pitchFamily="34" charset="-128"/>
              </a:defRPr>
            </a:lvl9pPr>
          </a:lstStyle>
          <a:p>
            <a:pPr algn="r" eaLnBrk="0" fontAlgn="base" hangingPunct="0">
              <a:lnSpc>
                <a:spcPct val="100000"/>
              </a:lnSpc>
              <a:spcBef>
                <a:spcPct val="50000"/>
              </a:spcBef>
              <a:spcAft>
                <a:spcPct val="0"/>
              </a:spcAft>
              <a:defRPr/>
            </a:pPr>
            <a:r>
              <a:rPr lang="en-GB" sz="1100" dirty="0"/>
              <a:t>Coverage in extreme market conditions</a:t>
            </a:r>
            <a:endParaRPr lang="en-US" sz="1100" dirty="0"/>
          </a:p>
        </p:txBody>
      </p:sp>
      <p:grpSp>
        <p:nvGrpSpPr>
          <p:cNvPr id="3" name="Group 2">
            <a:extLst>
              <a:ext uri="{FF2B5EF4-FFF2-40B4-BE49-F238E27FC236}">
                <a16:creationId xmlns:a16="http://schemas.microsoft.com/office/drawing/2014/main" id="{998EAA73-0F2C-43B7-845F-E9DB03CF3AE2}"/>
              </a:ext>
            </a:extLst>
          </p:cNvPr>
          <p:cNvGrpSpPr/>
          <p:nvPr/>
        </p:nvGrpSpPr>
        <p:grpSpPr>
          <a:xfrm>
            <a:off x="4699693" y="2381443"/>
            <a:ext cx="7012931" cy="3783861"/>
            <a:chOff x="4771699" y="2381443"/>
            <a:chExt cx="7012931" cy="3783861"/>
          </a:xfrm>
        </p:grpSpPr>
        <p:sp>
          <p:nvSpPr>
            <p:cNvPr id="71" name="Rectangle 64">
              <a:extLst>
                <a:ext uri="{FF2B5EF4-FFF2-40B4-BE49-F238E27FC236}">
                  <a16:creationId xmlns:a16="http://schemas.microsoft.com/office/drawing/2014/main" id="{1772C769-C6F5-4CD4-9098-6BCD0A88437C}"/>
                </a:ext>
              </a:extLst>
            </p:cNvPr>
            <p:cNvSpPr>
              <a:spLocks noChangeArrowheads="1"/>
            </p:cNvSpPr>
            <p:nvPr>
              <p:custDataLst>
                <p:tags r:id="rId15"/>
              </p:custDataLst>
            </p:nvPr>
          </p:nvSpPr>
          <p:spPr bwMode="auto">
            <a:xfrm>
              <a:off x="4996978" y="3156584"/>
              <a:ext cx="4152952" cy="636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oAutofit/>
            </a:bodyPr>
            <a:lstStyle/>
            <a:p>
              <a:pPr marL="0" marR="0" lvl="1" indent="0" algn="l" defTabSz="933450" rtl="0" eaLnBrk="0" fontAlgn="base" latinLnBrk="0" hangingPunct="0">
                <a:lnSpc>
                  <a:spcPct val="95000"/>
                </a:lnSpc>
                <a:spcBef>
                  <a:spcPct val="0"/>
                </a:spcBef>
                <a:spcAft>
                  <a:spcPct val="0"/>
                </a:spcAft>
                <a:buClr>
                  <a:srgbClr val="86B918"/>
                </a:buClr>
                <a:buSzPct val="125000"/>
                <a:buFontTx/>
                <a:buNone/>
                <a:tabLst/>
                <a:defRPr/>
              </a:pPr>
              <a:r>
                <a:rPr kumimoji="0" lang="en-GB" sz="1100" b="0" i="0" u="none" strike="noStrike" kern="1200" cap="none" spc="0" normalizeH="0" baseline="0" noProof="0" dirty="0">
                  <a:ln>
                    <a:noFill/>
                  </a:ln>
                  <a:solidFill>
                    <a:srgbClr val="201751"/>
                  </a:solidFill>
                  <a:effectLst/>
                  <a:uLnTx/>
                  <a:uFillTx/>
                  <a:ea typeface="MS PGothic" pitchFamily="34" charset="-128"/>
                </a:rPr>
                <a:t>Default fund contribution of clearing member in default </a:t>
              </a:r>
            </a:p>
            <a:p>
              <a:pPr marL="0" marR="0" lvl="1" indent="0" algn="l" defTabSz="933450" rtl="0" eaLnBrk="0" fontAlgn="base" latinLnBrk="0" hangingPunct="0">
                <a:lnSpc>
                  <a:spcPct val="100000"/>
                </a:lnSpc>
                <a:spcBef>
                  <a:spcPct val="0"/>
                </a:spcBef>
                <a:spcAft>
                  <a:spcPct val="0"/>
                </a:spcAft>
                <a:buClr>
                  <a:srgbClr val="86B918"/>
                </a:buClr>
                <a:buSzPct val="125000"/>
                <a:buFontTx/>
                <a:buNone/>
                <a:tabLst/>
                <a:defRPr/>
              </a:pPr>
              <a:r>
                <a:rPr kumimoji="0" lang="en-GB" sz="1100" b="0" i="0" u="none" strike="noStrike" kern="1200" cap="none" spc="0" normalizeH="0" baseline="0" noProof="0" dirty="0">
                  <a:ln>
                    <a:noFill/>
                  </a:ln>
                  <a:solidFill>
                    <a:srgbClr val="201751"/>
                  </a:solidFill>
                  <a:effectLst/>
                  <a:uLnTx/>
                  <a:uFillTx/>
                  <a:ea typeface="MS PGothic" pitchFamily="34" charset="-128"/>
                </a:rPr>
                <a:t>(€</a:t>
              </a:r>
              <a:r>
                <a:rPr kumimoji="0" lang="en-GB" sz="1100" b="1" i="0" u="none" strike="noStrike" kern="1200" cap="none" spc="0" normalizeH="0" baseline="0" noProof="0" dirty="0">
                  <a:ln>
                    <a:noFill/>
                  </a:ln>
                  <a:solidFill>
                    <a:srgbClr val="201751"/>
                  </a:solidFill>
                  <a:effectLst/>
                  <a:uLnTx/>
                  <a:uFillTx/>
                  <a:ea typeface="MS PGothic" pitchFamily="34" charset="-128"/>
                </a:rPr>
                <a:t> </a:t>
              </a:r>
              <a:r>
                <a:rPr lang="en-GB" sz="1100" b="1">
                  <a:solidFill>
                    <a:srgbClr val="201751"/>
                  </a:solidFill>
                  <a:ea typeface="MS PGothic" pitchFamily="34" charset="-128"/>
                </a:rPr>
                <a:t>437</a:t>
              </a:r>
              <a:r>
                <a:rPr kumimoji="0" lang="en-GB" sz="1100" b="1" i="0" u="none" strike="noStrike" kern="1200" cap="none" spc="0" normalizeH="0" baseline="0" noProof="0">
                  <a:ln>
                    <a:noFill/>
                  </a:ln>
                  <a:solidFill>
                    <a:srgbClr val="201751"/>
                  </a:solidFill>
                  <a:effectLst/>
                  <a:uLnTx/>
                  <a:uFillTx/>
                  <a:ea typeface="MS PGothic" pitchFamily="34" charset="-128"/>
                </a:rPr>
                <a:t> </a:t>
              </a:r>
              <a:r>
                <a:rPr kumimoji="0" lang="en-GB" sz="1100" b="0" i="0" u="none" strike="noStrike" kern="1200" cap="none" spc="0" normalizeH="0" baseline="0" noProof="0" dirty="0" err="1">
                  <a:ln>
                    <a:noFill/>
                  </a:ln>
                  <a:solidFill>
                    <a:srgbClr val="201751"/>
                  </a:solidFill>
                  <a:effectLst/>
                  <a:uLnTx/>
                  <a:uFillTx/>
                  <a:ea typeface="MS PGothic" pitchFamily="34" charset="-128"/>
                </a:rPr>
                <a:t>mn</a:t>
              </a:r>
              <a:r>
                <a:rPr kumimoji="0" lang="en-GB" sz="1100" b="0" i="0" u="none" strike="noStrike" kern="1200" cap="none" spc="0" normalizeH="0" baseline="0" noProof="0" dirty="0">
                  <a:ln>
                    <a:noFill/>
                  </a:ln>
                  <a:solidFill>
                    <a:srgbClr val="201751"/>
                  </a:solidFill>
                  <a:effectLst/>
                  <a:uLnTx/>
                  <a:uFillTx/>
                  <a:ea typeface="MS PGothic" pitchFamily="34" charset="-128"/>
                </a:rPr>
                <a:t> average for Top 10 CMs)*</a:t>
              </a:r>
            </a:p>
            <a:p>
              <a:pPr marL="0" marR="0" lvl="1" indent="0" algn="l" defTabSz="933450" rtl="0" eaLnBrk="0" fontAlgn="base" latinLnBrk="0" hangingPunct="0">
                <a:lnSpc>
                  <a:spcPct val="95000"/>
                </a:lnSpc>
                <a:spcBef>
                  <a:spcPct val="0"/>
                </a:spcBef>
                <a:spcAft>
                  <a:spcPct val="0"/>
                </a:spcAft>
                <a:buClr>
                  <a:srgbClr val="86B918"/>
                </a:buClr>
                <a:buSzPct val="125000"/>
                <a:buFontTx/>
                <a:buNone/>
                <a:tabLst/>
                <a:defRPr/>
              </a:pPr>
              <a:r>
                <a:rPr kumimoji="0" lang="en-GB" sz="1100" b="0" i="0" u="none" strike="noStrike" kern="1200" cap="none" spc="0" normalizeH="0" baseline="0" noProof="0" dirty="0">
                  <a:ln>
                    <a:noFill/>
                  </a:ln>
                  <a:solidFill>
                    <a:srgbClr val="201751"/>
                  </a:solidFill>
                  <a:effectLst/>
                  <a:uLnTx/>
                  <a:uFillTx/>
                  <a:ea typeface="MS PGothic" pitchFamily="34" charset="-128"/>
                </a:rPr>
                <a:t>Minimum € 1 mn (DCM) or € 5 mn (GCM)</a:t>
              </a:r>
            </a:p>
          </p:txBody>
        </p:sp>
        <p:sp>
          <p:nvSpPr>
            <p:cNvPr id="72" name="Rectangle 65">
              <a:extLst>
                <a:ext uri="{FF2B5EF4-FFF2-40B4-BE49-F238E27FC236}">
                  <a16:creationId xmlns:a16="http://schemas.microsoft.com/office/drawing/2014/main" id="{B529D2C6-B03F-4A2D-B4D8-D48B34B1A535}"/>
                </a:ext>
              </a:extLst>
            </p:cNvPr>
            <p:cNvSpPr>
              <a:spLocks noChangeArrowheads="1"/>
            </p:cNvSpPr>
            <p:nvPr>
              <p:custDataLst>
                <p:tags r:id="rId16"/>
              </p:custDataLst>
            </p:nvPr>
          </p:nvSpPr>
          <p:spPr bwMode="auto">
            <a:xfrm>
              <a:off x="4962270" y="2677469"/>
              <a:ext cx="3872405" cy="345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spAutoFit/>
            </a:bodyPr>
            <a:lstStyle/>
            <a:p>
              <a:pPr marL="0" marR="0" lvl="0" indent="0" algn="l" defTabSz="914400" rtl="0" eaLnBrk="0" fontAlgn="base" latinLnBrk="0" hangingPunct="0">
                <a:lnSpc>
                  <a:spcPct val="95000"/>
                </a:lnSpc>
                <a:spcBef>
                  <a:spcPct val="0"/>
                </a:spcBef>
                <a:spcAft>
                  <a:spcPct val="0"/>
                </a:spcAft>
                <a:buClrTx/>
                <a:buSzPct val="120000"/>
                <a:buFontTx/>
                <a:buNone/>
                <a:tabLst/>
                <a:defRPr/>
              </a:pPr>
              <a:r>
                <a:rPr kumimoji="0" lang="en-GB" sz="1100" b="0" i="0" u="none" strike="noStrike" kern="1200" cap="none" spc="0" normalizeH="0" baseline="0" noProof="0" dirty="0">
                  <a:ln>
                    <a:noFill/>
                  </a:ln>
                  <a:solidFill>
                    <a:srgbClr val="201751"/>
                  </a:solidFill>
                  <a:effectLst/>
                  <a:uLnTx/>
                  <a:uFillTx/>
                  <a:ea typeface="MS PGothic" pitchFamily="34" charset="-128"/>
                  <a:cs typeface="+mn-cs"/>
                </a:rPr>
                <a:t>Collateral of clearing member in default</a:t>
              </a:r>
            </a:p>
            <a:p>
              <a:pPr lvl="0" eaLnBrk="0" fontAlgn="base" hangingPunct="0">
                <a:lnSpc>
                  <a:spcPct val="100000"/>
                </a:lnSpc>
                <a:spcBef>
                  <a:spcPct val="0"/>
                </a:spcBef>
                <a:spcAft>
                  <a:spcPct val="0"/>
                </a:spcAft>
                <a:buSzPct val="120000"/>
                <a:defRPr/>
              </a:pPr>
              <a:r>
                <a:rPr kumimoji="0" lang="en-GB" sz="1100" b="0" i="0" u="none" strike="noStrike" kern="1200" cap="none" spc="0" normalizeH="0" baseline="0" noProof="0" dirty="0">
                  <a:ln>
                    <a:noFill/>
                  </a:ln>
                  <a:solidFill>
                    <a:srgbClr val="201751"/>
                  </a:solidFill>
                  <a:effectLst/>
                  <a:uLnTx/>
                  <a:uFillTx/>
                  <a:ea typeface="MS PGothic" pitchFamily="34" charset="-128"/>
                  <a:cs typeface="+mn-cs"/>
                </a:rPr>
                <a:t>(</a:t>
              </a:r>
              <a:r>
                <a:rPr lang="en-GB" sz="1100" dirty="0">
                  <a:solidFill>
                    <a:srgbClr val="201751"/>
                  </a:solidFill>
                  <a:ea typeface="MS PGothic" pitchFamily="34" charset="-128"/>
                </a:rPr>
                <a:t>€ </a:t>
              </a:r>
              <a:r>
                <a:rPr lang="en-GB" sz="1100" b="1" dirty="0">
                  <a:solidFill>
                    <a:srgbClr val="201751"/>
                  </a:solidFill>
                  <a:ea typeface="MS PGothic" pitchFamily="34" charset="-128"/>
                </a:rPr>
                <a:t>5,26</a:t>
              </a:r>
              <a:r>
                <a:rPr kumimoji="0" lang="en-GB" sz="1100" b="0" i="0" u="none" strike="noStrike" kern="1200" cap="none" spc="0" normalizeH="0" baseline="0" noProof="0" dirty="0">
                  <a:ln>
                    <a:noFill/>
                  </a:ln>
                  <a:solidFill>
                    <a:srgbClr val="201751"/>
                  </a:solidFill>
                  <a:effectLst/>
                  <a:uLnTx/>
                  <a:uFillTx/>
                  <a:ea typeface="MS PGothic" pitchFamily="34" charset="-128"/>
                  <a:cs typeface="+mn-cs"/>
                </a:rPr>
                <a:t> bn average for Top 10 CMs) (*,</a:t>
              </a:r>
              <a:r>
                <a:rPr lang="en-US" sz="1100" dirty="0">
                  <a:solidFill>
                    <a:srgbClr val="201751"/>
                  </a:solidFill>
                  <a:ea typeface="MS PGothic" pitchFamily="34" charset="-128"/>
                </a:rPr>
                <a:t>†</a:t>
              </a:r>
              <a:r>
                <a:rPr lang="en-US" sz="1200" b="0" i="0" dirty="0">
                  <a:solidFill>
                    <a:srgbClr val="424242"/>
                  </a:solidFill>
                  <a:effectLst/>
                  <a:latin typeface="source-code-pro"/>
                </a:rPr>
                <a:t>)</a:t>
              </a:r>
              <a:endParaRPr kumimoji="0" lang="en-GB" sz="1100" b="0" i="0" u="none" strike="noStrike" kern="1200" cap="none" spc="0" normalizeH="0" baseline="0" noProof="0" dirty="0">
                <a:ln>
                  <a:noFill/>
                </a:ln>
                <a:solidFill>
                  <a:srgbClr val="201751"/>
                </a:solidFill>
                <a:effectLst/>
                <a:uLnTx/>
                <a:uFillTx/>
                <a:ea typeface="MS PGothic" pitchFamily="34" charset="-128"/>
                <a:cs typeface="+mn-cs"/>
              </a:endParaRPr>
            </a:p>
          </p:txBody>
        </p:sp>
        <p:sp>
          <p:nvSpPr>
            <p:cNvPr id="73" name="Rectangle 66">
              <a:extLst>
                <a:ext uri="{FF2B5EF4-FFF2-40B4-BE49-F238E27FC236}">
                  <a16:creationId xmlns:a16="http://schemas.microsoft.com/office/drawing/2014/main" id="{FDBAA0A0-01F1-44A2-A5E8-263CBBD8DC65}"/>
                </a:ext>
              </a:extLst>
            </p:cNvPr>
            <p:cNvSpPr>
              <a:spLocks noChangeArrowheads="1"/>
            </p:cNvSpPr>
            <p:nvPr>
              <p:custDataLst>
                <p:tags r:id="rId17"/>
              </p:custDataLst>
            </p:nvPr>
          </p:nvSpPr>
          <p:spPr bwMode="auto">
            <a:xfrm>
              <a:off x="4999444" y="2381443"/>
              <a:ext cx="3979811" cy="1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marL="0" marR="0" lvl="1" indent="0" algn="l" defTabSz="933450" rtl="0" eaLnBrk="0" fontAlgn="base" latinLnBrk="0" hangingPunct="0">
                <a:lnSpc>
                  <a:spcPct val="95000"/>
                </a:lnSpc>
                <a:spcBef>
                  <a:spcPct val="0"/>
                </a:spcBef>
                <a:spcAft>
                  <a:spcPct val="0"/>
                </a:spcAft>
                <a:buClr>
                  <a:srgbClr val="86B918"/>
                </a:buClr>
                <a:buSzPct val="125000"/>
                <a:buFontTx/>
                <a:buNone/>
                <a:tabLst/>
                <a:defRPr/>
              </a:pPr>
              <a:r>
                <a:rPr kumimoji="0" lang="en-GB" sz="1100" b="0" i="0" u="none" strike="noStrike" kern="1200" cap="none" spc="0" normalizeH="0" baseline="0" noProof="0" dirty="0">
                  <a:ln>
                    <a:noFill/>
                  </a:ln>
                  <a:solidFill>
                    <a:srgbClr val="201751"/>
                  </a:solidFill>
                  <a:effectLst/>
                  <a:uLnTx/>
                  <a:uFillTx/>
                  <a:ea typeface="MS PGothic" pitchFamily="34" charset="-128"/>
                  <a:cs typeface="+mn-cs"/>
                </a:rPr>
                <a:t>Close-out of all positions</a:t>
              </a:r>
            </a:p>
          </p:txBody>
        </p:sp>
        <p:sp>
          <p:nvSpPr>
            <p:cNvPr id="74" name="Rectangle 67">
              <a:extLst>
                <a:ext uri="{FF2B5EF4-FFF2-40B4-BE49-F238E27FC236}">
                  <a16:creationId xmlns:a16="http://schemas.microsoft.com/office/drawing/2014/main" id="{581291CC-2B0F-4822-8033-2E05AA827964}"/>
                </a:ext>
              </a:extLst>
            </p:cNvPr>
            <p:cNvSpPr>
              <a:spLocks noChangeArrowheads="1"/>
            </p:cNvSpPr>
            <p:nvPr>
              <p:custDataLst>
                <p:tags r:id="rId18"/>
              </p:custDataLst>
            </p:nvPr>
          </p:nvSpPr>
          <p:spPr bwMode="auto">
            <a:xfrm>
              <a:off x="4996978" y="4272732"/>
              <a:ext cx="4014856" cy="52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noAutofit/>
            </a:bodyPr>
            <a:lstStyle/>
            <a:p>
              <a:pPr marL="0" marR="0" lvl="1" indent="0" defTabSz="933450" rtl="0" eaLnBrk="0" fontAlgn="base" latinLnBrk="0" hangingPunct="0">
                <a:lnSpc>
                  <a:spcPct val="95000"/>
                </a:lnSpc>
                <a:spcBef>
                  <a:spcPct val="0"/>
                </a:spcBef>
                <a:spcAft>
                  <a:spcPct val="0"/>
                </a:spcAft>
                <a:buClr>
                  <a:srgbClr val="86B918"/>
                </a:buClr>
                <a:buSzPct val="125000"/>
                <a:buFontTx/>
                <a:buNone/>
                <a:tabLst/>
                <a:defRPr/>
              </a:pPr>
              <a:r>
                <a:rPr kumimoji="0" lang="en-US" sz="1100" b="0" i="0" u="none" strike="noStrike" kern="1200" cap="none" spc="0" normalizeH="0" baseline="0" noProof="0" dirty="0">
                  <a:ln>
                    <a:noFill/>
                  </a:ln>
                  <a:solidFill>
                    <a:srgbClr val="201751"/>
                  </a:solidFill>
                  <a:effectLst/>
                  <a:uLnTx/>
                  <a:uFillTx/>
                  <a:ea typeface="MS PGothic" pitchFamily="34" charset="-128"/>
                </a:rPr>
                <a:t>Default fund contribution of other clearing members</a:t>
              </a:r>
              <a:endParaRPr kumimoji="0" lang="en-US" sz="1100" b="0" i="0" u="none" strike="noStrike" kern="1200" cap="none" spc="0" normalizeH="0" baseline="0" noProof="0" dirty="0">
                <a:ln>
                  <a:noFill/>
                </a:ln>
                <a:solidFill>
                  <a:srgbClr val="201751"/>
                </a:solidFill>
                <a:effectLst/>
                <a:uLnTx/>
                <a:uFillTx/>
                <a:ea typeface="ＭＳ Ｐゴシック" pitchFamily="34" charset="-128"/>
              </a:endParaRPr>
            </a:p>
            <a:p>
              <a:pPr marL="0" marR="0" lvl="1" indent="0" defTabSz="933450" rtl="0" eaLnBrk="0" fontAlgn="base" latinLnBrk="0" hangingPunct="0">
                <a:lnSpc>
                  <a:spcPct val="95000"/>
                </a:lnSpc>
                <a:spcBef>
                  <a:spcPct val="0"/>
                </a:spcBef>
                <a:spcAft>
                  <a:spcPct val="0"/>
                </a:spcAft>
                <a:buClr>
                  <a:srgbClr val="86B918"/>
                </a:buClr>
                <a:buSzPct val="125000"/>
                <a:buFontTx/>
                <a:buNone/>
                <a:tabLst/>
                <a:defRPr/>
              </a:pPr>
              <a:r>
                <a:rPr kumimoji="0" lang="en-GB" sz="1100" b="0" i="0" u="none" strike="noStrike" kern="1200" cap="none" spc="0" normalizeH="0" baseline="0" noProof="0" dirty="0">
                  <a:ln>
                    <a:noFill/>
                  </a:ln>
                  <a:solidFill>
                    <a:srgbClr val="201751"/>
                  </a:solidFill>
                  <a:effectLst/>
                  <a:uLnTx/>
                  <a:uFillTx/>
                  <a:ea typeface="MS PGothic"/>
                </a:rPr>
                <a:t>(Total Default fund approx. € </a:t>
              </a:r>
              <a:r>
                <a:rPr kumimoji="0" lang="en-GB" sz="1100" b="1" i="0" u="none" strike="noStrike" kern="1200" cap="none" spc="0" normalizeH="0" baseline="0" noProof="0" dirty="0">
                  <a:ln>
                    <a:noFill/>
                  </a:ln>
                  <a:solidFill>
                    <a:srgbClr val="201751"/>
                  </a:solidFill>
                  <a:effectLst/>
                  <a:uLnTx/>
                  <a:uFillTx/>
                  <a:ea typeface="MS PGothic"/>
                </a:rPr>
                <a:t>9</a:t>
              </a:r>
              <a:r>
                <a:rPr lang="en-GB" sz="1100" b="1">
                  <a:solidFill>
                    <a:srgbClr val="201751"/>
                  </a:solidFill>
                  <a:ea typeface="MS PGothic"/>
                </a:rPr>
                <a:t>,82</a:t>
              </a:r>
              <a:r>
                <a:rPr kumimoji="0" lang="de-DE" sz="1100" b="1" i="0" u="none" strike="noStrike" kern="1200" cap="none" spc="0" normalizeH="0" baseline="0" noProof="0">
                  <a:ln>
                    <a:noFill/>
                  </a:ln>
                  <a:solidFill>
                    <a:srgbClr val="201751"/>
                  </a:solidFill>
                  <a:effectLst/>
                  <a:uLnTx/>
                  <a:uFillTx/>
                  <a:ea typeface="ＭＳ Ｐゴシック"/>
                </a:rPr>
                <a:t> </a:t>
              </a:r>
              <a:r>
                <a:rPr kumimoji="0" lang="en-GB" sz="1100" b="0" i="0" u="none" strike="noStrike" kern="1200" cap="none" spc="0" normalizeH="0" baseline="0" noProof="0" dirty="0">
                  <a:ln>
                    <a:noFill/>
                  </a:ln>
                  <a:solidFill>
                    <a:srgbClr val="201751"/>
                  </a:solidFill>
                  <a:effectLst/>
                  <a:uLnTx/>
                  <a:uFillTx/>
                  <a:ea typeface="MS PGothic"/>
                </a:rPr>
                <a:t>bn)* &amp;</a:t>
              </a:r>
            </a:p>
            <a:p>
              <a:pPr marL="0" marR="0" lvl="1" indent="0" defTabSz="933450" rtl="0" eaLnBrk="0" fontAlgn="base" latinLnBrk="0" hangingPunct="0">
                <a:lnSpc>
                  <a:spcPct val="95000"/>
                </a:lnSpc>
                <a:spcBef>
                  <a:spcPct val="0"/>
                </a:spcBef>
                <a:spcAft>
                  <a:spcPct val="0"/>
                </a:spcAft>
                <a:buClr>
                  <a:srgbClr val="86B918"/>
                </a:buClr>
                <a:buSzPct val="125000"/>
                <a:buFontTx/>
                <a:buNone/>
                <a:tabLst/>
                <a:defRPr/>
              </a:pPr>
              <a:r>
                <a:rPr lang="en-GB" sz="1100" dirty="0">
                  <a:solidFill>
                    <a:srgbClr val="201751"/>
                  </a:solidFill>
                  <a:ea typeface="MS PGothic"/>
                  <a:cs typeface="Arial"/>
                </a:rPr>
                <a:t>Second Skin in the Game (SSITG): € 57 mn</a:t>
              </a:r>
              <a:endParaRPr lang="en-GB" sz="1100" b="0" i="0" u="none" strike="noStrike" kern="1200" cap="none" spc="0" normalizeH="0" baseline="0" noProof="0" dirty="0">
                <a:ln>
                  <a:noFill/>
                </a:ln>
                <a:solidFill>
                  <a:srgbClr val="201751"/>
                </a:solidFill>
                <a:effectLst/>
                <a:uLnTx/>
                <a:uFillTx/>
                <a:ea typeface="MS PGothic" pitchFamily="34" charset="-128"/>
                <a:cs typeface="Arial"/>
              </a:endParaRPr>
            </a:p>
          </p:txBody>
        </p:sp>
        <p:sp>
          <p:nvSpPr>
            <p:cNvPr id="75" name="Rectangle 68">
              <a:extLst>
                <a:ext uri="{FF2B5EF4-FFF2-40B4-BE49-F238E27FC236}">
                  <a16:creationId xmlns:a16="http://schemas.microsoft.com/office/drawing/2014/main" id="{3A7B2BE1-B387-4DD6-89E6-6AED8E4577CC}"/>
                </a:ext>
              </a:extLst>
            </p:cNvPr>
            <p:cNvSpPr>
              <a:spLocks noChangeArrowheads="1"/>
            </p:cNvSpPr>
            <p:nvPr>
              <p:custDataLst>
                <p:tags r:id="rId19"/>
              </p:custDataLst>
            </p:nvPr>
          </p:nvSpPr>
          <p:spPr bwMode="auto">
            <a:xfrm>
              <a:off x="4999534" y="3861048"/>
              <a:ext cx="4049323"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spAutoFit/>
            </a:bodyPr>
            <a:lstStyle/>
            <a:p>
              <a:pPr marL="0" marR="0" lvl="1" indent="0" defTabSz="933450" rtl="0" eaLnBrk="0" fontAlgn="base" latinLnBrk="0" hangingPunct="0">
                <a:lnSpc>
                  <a:spcPct val="100000"/>
                </a:lnSpc>
                <a:spcBef>
                  <a:spcPct val="0"/>
                </a:spcBef>
                <a:spcAft>
                  <a:spcPct val="0"/>
                </a:spcAft>
                <a:buClr>
                  <a:srgbClr val="86B918"/>
                </a:buClr>
                <a:buSzPct val="125000"/>
                <a:buFontTx/>
                <a:buNone/>
                <a:tabLst/>
                <a:defRPr/>
              </a:pPr>
              <a:r>
                <a:rPr kumimoji="0" lang="en-GB" sz="1100" b="0" i="0" u="none" strike="noStrike" kern="1200" cap="none" spc="0" normalizeH="0" baseline="0" noProof="0" dirty="0">
                  <a:ln>
                    <a:noFill/>
                  </a:ln>
                  <a:solidFill>
                    <a:srgbClr val="201751"/>
                  </a:solidFill>
                  <a:effectLst/>
                  <a:uLnTx/>
                  <a:uFillTx/>
                  <a:ea typeface="MS PGothic" pitchFamily="34" charset="-128"/>
                  <a:cs typeface="+mn-cs"/>
                </a:rPr>
                <a:t>Skin in the Game (SITG): € 143 mn </a:t>
              </a:r>
              <a:endParaRPr kumimoji="0" lang="en-US" sz="1100" b="0" i="0" u="none" strike="noStrike" kern="1200" cap="none" spc="0" normalizeH="0" baseline="0" noProof="0" dirty="0">
                <a:ln>
                  <a:noFill/>
                </a:ln>
                <a:solidFill>
                  <a:srgbClr val="201751"/>
                </a:solidFill>
                <a:effectLst/>
                <a:uLnTx/>
                <a:uFillTx/>
                <a:ea typeface="ＭＳ Ｐゴシック" pitchFamily="34" charset="-128"/>
                <a:cs typeface="+mn-cs"/>
              </a:endParaRPr>
            </a:p>
          </p:txBody>
        </p:sp>
        <p:sp>
          <p:nvSpPr>
            <p:cNvPr id="76" name="Rectangle 67">
              <a:extLst>
                <a:ext uri="{FF2B5EF4-FFF2-40B4-BE49-F238E27FC236}">
                  <a16:creationId xmlns:a16="http://schemas.microsoft.com/office/drawing/2014/main" id="{CAAEE3DB-6759-4C04-9446-CAD72E0230E1}"/>
                </a:ext>
              </a:extLst>
            </p:cNvPr>
            <p:cNvSpPr>
              <a:spLocks noChangeArrowheads="1"/>
            </p:cNvSpPr>
            <p:nvPr>
              <p:custDataLst>
                <p:tags r:id="rId20"/>
              </p:custDataLst>
            </p:nvPr>
          </p:nvSpPr>
          <p:spPr bwMode="auto">
            <a:xfrm>
              <a:off x="4999444" y="4905164"/>
              <a:ext cx="4397907"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marL="0" marR="0" lvl="1" indent="0" defTabSz="933450" rtl="0" eaLnBrk="1" fontAlgn="base" latinLnBrk="0" hangingPunct="1">
                <a:lnSpc>
                  <a:spcPct val="100000"/>
                </a:lnSpc>
                <a:spcBef>
                  <a:spcPct val="0"/>
                </a:spcBef>
                <a:spcAft>
                  <a:spcPct val="0"/>
                </a:spcAft>
                <a:buClr>
                  <a:srgbClr val="86B918"/>
                </a:buClr>
                <a:buSzPct val="125000"/>
                <a:buFontTx/>
                <a:buNone/>
                <a:tabLst/>
                <a:defRPr/>
              </a:pPr>
              <a:r>
                <a:rPr kumimoji="0" lang="en-GB" sz="1100" b="0" i="0" u="none" strike="noStrike" kern="1200" cap="none" spc="0" normalizeH="0" baseline="0" noProof="0" dirty="0">
                  <a:ln>
                    <a:noFill/>
                  </a:ln>
                  <a:solidFill>
                    <a:schemeClr val="tx1"/>
                  </a:solidFill>
                  <a:effectLst/>
                  <a:uLnTx/>
                  <a:uFillTx/>
                  <a:ea typeface="ＭＳ Ｐゴシック" pitchFamily="34" charset="-128"/>
                  <a:cs typeface="+mn-cs"/>
                </a:rPr>
                <a:t>Additional funds of non-defaulted members (capped at 2x of the Default Fund requirement) and further dedicated amount of Eurex Clearing (capped at EUR 300 mn, backed by the letter of comfort). No spill-over across LGs</a:t>
              </a:r>
              <a:endParaRPr kumimoji="0" lang="en-GB" sz="1100" b="0" i="0" u="none" strike="noStrike" kern="1200" cap="none" spc="0" normalizeH="0" baseline="0" noProof="0" dirty="0">
                <a:ln>
                  <a:noFill/>
                </a:ln>
                <a:solidFill>
                  <a:schemeClr val="tx1"/>
                </a:solidFill>
                <a:effectLst/>
                <a:uLnTx/>
                <a:uFillTx/>
                <a:ea typeface="MS PGothic" pitchFamily="34" charset="-128"/>
                <a:cs typeface="+mn-cs"/>
              </a:endParaRPr>
            </a:p>
          </p:txBody>
        </p:sp>
        <p:sp>
          <p:nvSpPr>
            <p:cNvPr id="77" name="TextBox 76">
              <a:extLst>
                <a:ext uri="{FF2B5EF4-FFF2-40B4-BE49-F238E27FC236}">
                  <a16:creationId xmlns:a16="http://schemas.microsoft.com/office/drawing/2014/main" id="{D9B22608-8C51-497A-A7D4-D68A4D766190}"/>
                </a:ext>
              </a:extLst>
            </p:cNvPr>
            <p:cNvSpPr txBox="1"/>
            <p:nvPr/>
          </p:nvSpPr>
          <p:spPr>
            <a:xfrm>
              <a:off x="9883491" y="3920734"/>
              <a:ext cx="1901139"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201751"/>
                  </a:solidFill>
                  <a:effectLst/>
                  <a:uLnTx/>
                  <a:uFillTx/>
                  <a:ea typeface="ＭＳ Ｐゴシック" pitchFamily="34" charset="-128"/>
                  <a:cs typeface="+mn-cs"/>
                </a:rPr>
                <a:t>Financial resources including Eurex Clearing’s regulatory required equity capital sum up to more than EUR 27,35 bn</a:t>
              </a:r>
            </a:p>
          </p:txBody>
        </p:sp>
        <p:sp>
          <p:nvSpPr>
            <p:cNvPr id="78" name="Right Brace 77">
              <a:extLst>
                <a:ext uri="{FF2B5EF4-FFF2-40B4-BE49-F238E27FC236}">
                  <a16:creationId xmlns:a16="http://schemas.microsoft.com/office/drawing/2014/main" id="{7ABD2DD3-DFAF-484A-B5F3-81CBEE12B841}"/>
                </a:ext>
              </a:extLst>
            </p:cNvPr>
            <p:cNvSpPr/>
            <p:nvPr/>
          </p:nvSpPr>
          <p:spPr bwMode="auto">
            <a:xfrm>
              <a:off x="9264350" y="3129496"/>
              <a:ext cx="491921" cy="3035808"/>
            </a:xfrm>
            <a:prstGeom prst="rightBrace">
              <a:avLst>
                <a:gd name="adj1" fmla="val 0"/>
                <a:gd name="adj2" fmla="val 49618"/>
              </a:avLst>
            </a:prstGeom>
            <a:noFill/>
            <a:ln w="12700" cap="flat" cmpd="sng" algn="ctr">
              <a:solidFill>
                <a:srgbClr val="201751"/>
              </a:solidFill>
              <a:prstDash val="solid"/>
              <a:round/>
              <a:headEnd type="none" w="med" len="med"/>
              <a:tailEnd type="none" w="med" len="me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cxnSp>
          <p:nvCxnSpPr>
            <p:cNvPr id="79" name="Straight Connector 78">
              <a:extLst>
                <a:ext uri="{FF2B5EF4-FFF2-40B4-BE49-F238E27FC236}">
                  <a16:creationId xmlns:a16="http://schemas.microsoft.com/office/drawing/2014/main" id="{353E1B3C-7D90-4713-8101-0DA98B228491}"/>
                </a:ext>
              </a:extLst>
            </p:cNvPr>
            <p:cNvCxnSpPr>
              <a:endCxn id="78" idx="0"/>
            </p:cNvCxnSpPr>
            <p:nvPr/>
          </p:nvCxnSpPr>
          <p:spPr bwMode="auto">
            <a:xfrm>
              <a:off x="4771699" y="3129496"/>
              <a:ext cx="4492651" cy="0"/>
            </a:xfrm>
            <a:prstGeom prst="line">
              <a:avLst/>
            </a:prstGeom>
            <a:solidFill>
              <a:schemeClr val="accent1"/>
            </a:solidFill>
            <a:ln w="12700" cap="flat" cmpd="sng" algn="ctr">
              <a:solidFill>
                <a:srgbClr val="20175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tangle 79">
              <a:extLst>
                <a:ext uri="{FF2B5EF4-FFF2-40B4-BE49-F238E27FC236}">
                  <a16:creationId xmlns:a16="http://schemas.microsoft.com/office/drawing/2014/main" id="{455CADB7-1C06-4545-B1E0-4AC9447797E3}"/>
                </a:ext>
              </a:extLst>
            </p:cNvPr>
            <p:cNvSpPr/>
            <p:nvPr/>
          </p:nvSpPr>
          <p:spPr>
            <a:xfrm>
              <a:off x="5011680" y="5621469"/>
              <a:ext cx="4674990" cy="507831"/>
            </a:xfrm>
            <a:prstGeom prst="rect">
              <a:avLst/>
            </a:prstGeom>
          </p:spPr>
          <p:txBody>
            <a:bodyPr wrap="square" lIns="0" tIns="0" rIns="0" bIns="0">
              <a:spAutoFit/>
            </a:bodyPr>
            <a:lstStyle/>
            <a:p>
              <a:pPr marL="0" lvl="1" indent="0" defTabSz="933450">
                <a:lnSpc>
                  <a:spcPct val="100000"/>
                </a:lnSpc>
                <a:buClr>
                  <a:srgbClr val="86B918"/>
                </a:buClr>
                <a:buSzPct val="125000"/>
                <a:buNone/>
                <a:defRPr/>
              </a:pPr>
              <a:r>
                <a:rPr lang="en-US" sz="1100" b="0" dirty="0">
                  <a:solidFill>
                    <a:schemeClr val="tx1"/>
                  </a:solidFill>
                  <a:ea typeface="ＭＳ Ｐゴシック" pitchFamily="34" charset="-128"/>
                </a:rPr>
                <a:t>Remaining equity capital of Eurex Clearing (EUR 60</a:t>
              </a:r>
              <a:r>
                <a:rPr lang="en-US" sz="1100" dirty="0">
                  <a:solidFill>
                    <a:schemeClr val="tx1"/>
                  </a:solidFill>
                  <a:ea typeface="ＭＳ Ｐゴシック" pitchFamily="34" charset="-128"/>
                </a:rPr>
                <a:t>0</a:t>
              </a:r>
              <a:r>
                <a:rPr lang="en-US" sz="1100" b="0" dirty="0">
                  <a:solidFill>
                    <a:schemeClr val="tx1"/>
                  </a:solidFill>
                  <a:ea typeface="ＭＳ Ｐゴシック" pitchFamily="34" charset="-128"/>
                </a:rPr>
                <a:t> mn) </a:t>
              </a:r>
              <a:r>
                <a:rPr lang="en-US" sz="1100" dirty="0">
                  <a:solidFill>
                    <a:schemeClr val="tx1"/>
                  </a:solidFill>
                  <a:ea typeface="ＭＳ Ｐゴシック" pitchFamily="34" charset="-128"/>
                </a:rPr>
                <a:t>and remaining amount of the letter of comfort</a:t>
              </a:r>
              <a:r>
                <a:rPr lang="en-US" sz="1100" b="0" dirty="0">
                  <a:solidFill>
                    <a:schemeClr val="tx1"/>
                  </a:solidFill>
                  <a:ea typeface="ＭＳ Ｐゴシック" pitchFamily="34" charset="-128"/>
                </a:rPr>
                <a:t> provided by Deutsche Börse</a:t>
              </a:r>
              <a:endParaRPr lang="en-US" sz="1100" dirty="0">
                <a:solidFill>
                  <a:schemeClr val="tx1"/>
                </a:solidFill>
                <a:ea typeface="ＭＳ Ｐゴシック" pitchFamily="34" charset="-128"/>
              </a:endParaRPr>
            </a:p>
            <a:p>
              <a:pPr marL="0" lvl="1" indent="0" defTabSz="933450">
                <a:lnSpc>
                  <a:spcPct val="100000"/>
                </a:lnSpc>
                <a:buClr>
                  <a:srgbClr val="86B918"/>
                </a:buClr>
                <a:buSzPct val="125000"/>
                <a:buNone/>
                <a:defRPr/>
              </a:pPr>
              <a:r>
                <a:rPr lang="en-US" sz="1100" b="0" dirty="0">
                  <a:solidFill>
                    <a:schemeClr val="tx1"/>
                  </a:solidFill>
                  <a:ea typeface="ＭＳ Ｐゴシック" pitchFamily="34" charset="-128"/>
                </a:rPr>
                <a:t>(max. EUR 600 mn minus any already utilized funds)</a:t>
              </a:r>
              <a:endParaRPr kumimoji="0" lang="en-GB" sz="1100" b="0" i="0" u="none" strike="noStrike" kern="1200" cap="none" spc="0" normalizeH="0" baseline="0" noProof="0" dirty="0">
                <a:ln>
                  <a:noFill/>
                </a:ln>
                <a:solidFill>
                  <a:schemeClr val="tx1"/>
                </a:solidFill>
                <a:effectLst/>
                <a:uLnTx/>
                <a:uFillTx/>
                <a:ea typeface="ＭＳ Ｐゴシック" pitchFamily="34" charset="-128"/>
              </a:endParaRPr>
            </a:p>
          </p:txBody>
        </p:sp>
        <p:cxnSp>
          <p:nvCxnSpPr>
            <p:cNvPr id="64" name="Straight Connector 63">
              <a:extLst>
                <a:ext uri="{FF2B5EF4-FFF2-40B4-BE49-F238E27FC236}">
                  <a16:creationId xmlns:a16="http://schemas.microsoft.com/office/drawing/2014/main" id="{4E6B08AE-C7EC-40B7-AE20-96CC8A50CFA1}"/>
                </a:ext>
              </a:extLst>
            </p:cNvPr>
            <p:cNvCxnSpPr/>
            <p:nvPr/>
          </p:nvCxnSpPr>
          <p:spPr bwMode="auto">
            <a:xfrm>
              <a:off x="4771699" y="6165304"/>
              <a:ext cx="4513956" cy="0"/>
            </a:xfrm>
            <a:prstGeom prst="line">
              <a:avLst/>
            </a:prstGeom>
            <a:solidFill>
              <a:schemeClr val="accent1"/>
            </a:solidFill>
            <a:ln w="12700" cap="flat" cmpd="sng" algn="ctr">
              <a:solidFill>
                <a:srgbClr val="20175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6" name="Rectangle 4">
            <a:extLst>
              <a:ext uri="{FF2B5EF4-FFF2-40B4-BE49-F238E27FC236}">
                <a16:creationId xmlns:a16="http://schemas.microsoft.com/office/drawing/2014/main" id="{79DF6486-53C8-4868-9971-56A492C45E0A}"/>
              </a:ext>
            </a:extLst>
          </p:cNvPr>
          <p:cNvSpPr>
            <a:spLocks noChangeArrowheads="1"/>
          </p:cNvSpPr>
          <p:nvPr>
            <p:custDataLst>
              <p:tags r:id="rId14"/>
            </p:custDataLst>
          </p:nvPr>
        </p:nvSpPr>
        <p:spPr bwMode="gray">
          <a:xfrm>
            <a:off x="1522659" y="1908979"/>
            <a:ext cx="3476786" cy="366328"/>
          </a:xfrm>
          <a:prstGeom prst="rect">
            <a:avLst/>
          </a:prstGeom>
          <a:solidFill>
            <a:schemeClr val="tx1"/>
          </a:solidFill>
          <a:ln w="19050" algn="ctr">
            <a:noFill/>
            <a:miter lim="800000"/>
            <a:headEnd/>
            <a:tailEnd/>
          </a:ln>
          <a:effectLst/>
        </p:spPr>
        <p:txBody>
          <a:bodyPr wrap="none" lIns="72000" tIns="0" rIns="72000" bIns="0" anchor="ctr"/>
          <a:lstStyle/>
          <a:p>
            <a:pPr marL="0" marR="0" lvl="0" indent="0" algn="ctr" defTabSz="914400" eaLnBrk="0" fontAlgn="base" latinLnBrk="0" hangingPunct="0">
              <a:lnSpc>
                <a:spcPct val="100000"/>
              </a:lnSpc>
              <a:spcBef>
                <a:spcPct val="0"/>
              </a:spcBef>
              <a:spcAft>
                <a:spcPct val="0"/>
              </a:spcAft>
              <a:buClrTx/>
              <a:buSzTx/>
              <a:buFont typeface="Arial" charset="0"/>
              <a:buNone/>
              <a:tabLst>
                <a:tab pos="271463" algn="l"/>
              </a:tabLst>
              <a:defRPr/>
            </a:pPr>
            <a:r>
              <a:rPr kumimoji="0" lang="en-GB" sz="1000" b="1" i="0" u="none" strike="noStrike" kern="0" cap="none" spc="0" normalizeH="0" baseline="0" noProof="0" dirty="0" err="1">
                <a:ln>
                  <a:noFill/>
                </a:ln>
                <a:solidFill>
                  <a:schemeClr val="bg1"/>
                </a:solidFill>
                <a:effectLst/>
                <a:uLnTx/>
                <a:uFillTx/>
                <a:ea typeface="MS PGothic" pitchFamily="34" charset="-128"/>
              </a:rPr>
              <a:t>Eurex</a:t>
            </a:r>
            <a:r>
              <a:rPr kumimoji="0" lang="en-GB" sz="1000" b="1" i="0" u="none" strike="noStrike" kern="0" cap="none" spc="0" normalizeH="0" baseline="0" noProof="0" dirty="0">
                <a:ln>
                  <a:noFill/>
                </a:ln>
                <a:solidFill>
                  <a:schemeClr val="bg1"/>
                </a:solidFill>
                <a:effectLst/>
                <a:uLnTx/>
                <a:uFillTx/>
                <a:ea typeface="MS PGothic" pitchFamily="34" charset="-128"/>
              </a:rPr>
              <a:t> Clearing’s Default Waterfall</a:t>
            </a:r>
          </a:p>
        </p:txBody>
      </p:sp>
    </p:spTree>
    <p:extLst>
      <p:ext uri="{BB962C8B-B14F-4D97-AF65-F5344CB8AC3E}">
        <p14:creationId xmlns:p14="http://schemas.microsoft.com/office/powerpoint/2010/main" val="181944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390C62-3BE0-42E3-A776-CE5654DF9F16}"/>
              </a:ext>
            </a:extLst>
          </p:cNvPr>
          <p:cNvSpPr>
            <a:spLocks noGrp="1"/>
          </p:cNvSpPr>
          <p:nvPr>
            <p:ph type="body" sz="quarter" idx="12"/>
          </p:nvPr>
        </p:nvSpPr>
        <p:spPr>
          <a:xfrm>
            <a:off x="587377" y="1720904"/>
            <a:ext cx="11017249" cy="4213225"/>
          </a:xfrm>
        </p:spPr>
        <p:txBody>
          <a:bodyPr>
            <a:normAutofit fontScale="25000" lnSpcReduction="20000"/>
          </a:bodyPr>
          <a:lstStyle/>
          <a:p>
            <a:pPr marL="0" indent="0">
              <a:buNone/>
            </a:pPr>
            <a:r>
              <a:rPr lang="en-US" sz="3100" b="1" dirty="0"/>
              <a:t>© Eurex</a:t>
            </a:r>
            <a:r>
              <a:rPr lang="en-US" sz="3100" b="1" baseline="30000" dirty="0"/>
              <a:t>®</a:t>
            </a:r>
            <a:r>
              <a:rPr lang="en-US" sz="3100" b="1" dirty="0"/>
              <a:t> 2025</a:t>
            </a:r>
          </a:p>
          <a:p>
            <a:pPr>
              <a:lnSpc>
                <a:spcPct val="120000"/>
              </a:lnSpc>
            </a:pPr>
            <a:r>
              <a:rPr lang="en-US" sz="2800" dirty="0"/>
              <a:t>Deutsche Börse AG (“DBAG”), Clearstream Banking AG (“Clearstream”), Eurex Frankfurt AG (“Eurex”), Eurex Clearing AG (“Eurex Clearing”), Eurex Repo GmbH (“Eurex Repo”) are corporate entities and are registered under German law. Eurex Global Derivatives AG is a corporate entity and is registered under Swiss law. Clearstream Banking S.A. is a corporate entity and is registered under Luxembourg law. Eurex Frankfurt AG is the administrating and operating institution of Eurex Deutschland. Eurex Deutschland is in the following also referred to as the “Eurex Exchange”.</a:t>
            </a:r>
          </a:p>
          <a:p>
            <a:pPr>
              <a:lnSpc>
                <a:spcPct val="120000"/>
              </a:lnSpc>
            </a:pPr>
            <a:r>
              <a:rPr lang="en-US" sz="2800" dirty="0"/>
              <a:t>All intellectual property, proprietary and other rights and interests in this publication and the subject matter hereof (other than certain trademarks and service marks listed below) are owned by DBAG or its affiliates and subsidiaries or used under authorization by their respective owners, including, without limitation, all patent, registered design, copyright, trademark and service mark rights. While reasonable care has been taken in the preparation of this publication to provide details that are accurate and not misleading at the time of publication DBAG, Clearstream, Eurex, Eurex Clearing, Eurex Repo as well as the Eurex Exchange and their respective subsidiaries,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in so far as no willful violation of obligations took place or, as the case may be, no injury to life, health or body arises or claims resulting from the Product Liability Act are affected. </a:t>
            </a:r>
          </a:p>
          <a:p>
            <a:pPr>
              <a:lnSpc>
                <a:spcPct val="120000"/>
              </a:lnSpc>
            </a:pPr>
            <a:r>
              <a:rPr lang="en-US" sz="2800" dirty="0"/>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All descriptions, examples and calculations contained in this publication are for illustrative purposes only.</a:t>
            </a:r>
          </a:p>
          <a:p>
            <a:pPr>
              <a:lnSpc>
                <a:spcPct val="120000"/>
              </a:lnSpc>
            </a:pPr>
            <a:r>
              <a:rPr lang="en-US" sz="2800" dirty="0"/>
              <a:t>Eurex, Eurex Clearing and Eurex Repo offer services directly to members of the Eurex Exchange respectively to clearing members of Eurex Clearing. Those who desire to trade any products available on the Eurex market or who desire to offer and sell any such products to others or who desire to possess a clearing license of Eurex Clearing in order to participate in the clearing process provided by Eurex Clearing, should consider legal and regulatory requirements of those jurisdictions relevant to them, as well as the risks associated with such products, before doing so.</a:t>
            </a:r>
          </a:p>
          <a:p>
            <a:pPr>
              <a:lnSpc>
                <a:spcPct val="120000"/>
              </a:lnSpc>
            </a:pPr>
            <a:r>
              <a:rPr lang="en-US" sz="2800" dirty="0"/>
              <a:t>Only Eurex derivatives that are CFTC-approved may be traded via direct access in the United States or by United States persons.  A complete, up-to-date list of Eurex derivatives that are CFTC-approved is available at: www.eurex.com/ex-en/rules-regs/eurex-derivatives-us/direct-market-access-from-the-us.</a:t>
            </a:r>
          </a:p>
          <a:p>
            <a:pPr>
              <a:lnSpc>
                <a:spcPct val="120000"/>
              </a:lnSpc>
            </a:pPr>
            <a:r>
              <a:rPr lang="en-US" sz="2800" dirty="0"/>
              <a:t>In addition, Eurex representatives and participants may familiarize U.S. Qualified Institutional Buyers (QIBs) and broker-dealers with certain eligible Eurex equity options and equity index options pursuant to the terms of the SEC’s July 1, 2013 Class No-Action Relief. A complete, up-to-date list of Eurex options that are eligible under the SEC Class No-Action Relief is available at: www.eurex.com/ex-en/rules-regs/eurex-derivatives-us/eurex-options-in-the-us-for-eligible-customers. Lastly, U.S. QIBs and broker-dealers trading on behalf of QIBs may trade certain single-security futures and narrow-based security index futures subject to terms and conditions of the SEC’s Exchange Act Release No. 60,194 (June 30, 2009), 74 Fed. Reg. 32,200 (July 7, 2009) and the CFTC’s Division of Clearing and Intermediary Oversight Advisory Concerning the Offer and Sale of Foreign Security Futures Products to Customers Located in the United States (June 8, 2010).</a:t>
            </a:r>
          </a:p>
          <a:p>
            <a:pPr>
              <a:lnSpc>
                <a:spcPct val="120000"/>
              </a:lnSpc>
            </a:pPr>
            <a:r>
              <a:rPr lang="en-US" sz="2800" dirty="0"/>
              <a:t> </a:t>
            </a:r>
          </a:p>
          <a:p>
            <a:pPr>
              <a:lnSpc>
                <a:spcPct val="120000"/>
              </a:lnSpc>
            </a:pPr>
            <a:r>
              <a:rPr lang="en-US" sz="2800" dirty="0"/>
              <a:t>Trademarks and Service Marks</a:t>
            </a:r>
          </a:p>
          <a:p>
            <a:pPr>
              <a:lnSpc>
                <a:spcPct val="120000"/>
              </a:lnSpc>
            </a:pPr>
            <a:r>
              <a:rPr lang="en-US" sz="2800" dirty="0" err="1"/>
              <a:t>Buxl</a:t>
            </a:r>
            <a:r>
              <a:rPr lang="en-US" sz="2800" dirty="0"/>
              <a:t>®, DAX®, </a:t>
            </a:r>
            <a:r>
              <a:rPr lang="en-US" sz="2800" dirty="0" err="1"/>
              <a:t>DivDAX</a:t>
            </a:r>
            <a:r>
              <a:rPr lang="en-US" sz="2800" dirty="0"/>
              <a:t>®, </a:t>
            </a:r>
            <a:r>
              <a:rPr lang="en-US" sz="2800" dirty="0" err="1"/>
              <a:t>eb.rexx</a:t>
            </a:r>
            <a:r>
              <a:rPr lang="en-US" sz="2800" dirty="0"/>
              <a:t>®, Eurex®, Eurex Repo®, Strategy Wizard®, Euro GC®, FDAX®, FTSE 100, FWB®, GC Pooling®, GCPI®, MDAX®, ODAX®, SDAX®, </a:t>
            </a:r>
            <a:r>
              <a:rPr lang="en-US" sz="2800" dirty="0" err="1"/>
              <a:t>TecDAX</a:t>
            </a:r>
            <a:r>
              <a:rPr lang="en-US" sz="2800" dirty="0"/>
              <a:t>®, USD GC Pooling®, VDAX®, VDAX-NEW® and </a:t>
            </a:r>
            <a:r>
              <a:rPr lang="en-US" sz="2800" dirty="0" err="1"/>
              <a:t>Xetra</a:t>
            </a:r>
            <a:r>
              <a:rPr lang="en-US" sz="2800" dirty="0"/>
              <a:t>® are registered trademarks of DBAG or its affiliates and subsidiaries. </a:t>
            </a:r>
          </a:p>
          <a:p>
            <a:pPr>
              <a:lnSpc>
                <a:spcPct val="120000"/>
              </a:lnSpc>
            </a:pPr>
            <a:r>
              <a:rPr lang="en-US" sz="2800" dirty="0"/>
              <a:t>MSCI®, EAFE®, ACWI® and all MSCI indices (the “Indices”), the data included therein, and service marks included therein are the intellectual property of MSCI Inc., its affiliates and/or their licensors (together, the “MSCI Parties”).  The Indices are provided “as is” and the user assumes the entire risk of any use it may make or permit to be made of the Indices. No MSCI Party warrants or guarantees the originality, accuracy and/or completeness of the Indices and each expressly disclaims all express or implied warranties. No MSCI Party shall have any liability for any errors or omissions in connection with any of the Indices, or any liability for any direct, indirect, special, punitive, consequential or any other damages (including lost profits) even if notified of the possibility of such damages. For full disclaimer see msci.com/disclaimer. </a:t>
            </a:r>
          </a:p>
          <a:p>
            <a:pPr>
              <a:lnSpc>
                <a:spcPct val="120000"/>
              </a:lnSpc>
            </a:pPr>
            <a:r>
              <a:rPr lang="en-US" sz="2800" dirty="0"/>
              <a:t>ATX®, ATX® five, CECE® and RDX® are registered trademarks of Vienna Stock Exchange AG. </a:t>
            </a:r>
          </a:p>
          <a:p>
            <a:pPr>
              <a:lnSpc>
                <a:spcPct val="120000"/>
              </a:lnSpc>
            </a:pPr>
            <a:r>
              <a:rPr lang="en-US" sz="2800" dirty="0"/>
              <a:t>IPD® UK Quarterly Indices are registered trademarks of Investment Property Databank Ltd. IPD and have been licensed for the use by Eurex for derivatives. </a:t>
            </a:r>
          </a:p>
          <a:p>
            <a:pPr>
              <a:lnSpc>
                <a:spcPct val="120000"/>
              </a:lnSpc>
            </a:pPr>
            <a:r>
              <a:rPr lang="en-US" sz="2800" dirty="0"/>
              <a:t>SLI®, SMI® and SMIM® are registered trademarks of SIX Swiss Exchange AG. </a:t>
            </a:r>
          </a:p>
          <a:p>
            <a:pPr>
              <a:lnSpc>
                <a:spcPct val="120000"/>
              </a:lnSpc>
            </a:pPr>
            <a:r>
              <a:rPr lang="en-US" sz="2800" dirty="0"/>
              <a:t>The STOXX® indices, the data included therein and the trademarks used in the index names are the intellectual property of STOXX Limited and/or its licensors. Eurex derivatives based on the STOXX® indices are in no way sponsored, endorsed, sold or promoted by ISS STOXX and its licensors and neither ISS STOXX nor its licensors shall have any liability with respect thereto.</a:t>
            </a:r>
          </a:p>
          <a:p>
            <a:pPr>
              <a:lnSpc>
                <a:spcPct val="120000"/>
              </a:lnSpc>
            </a:pPr>
            <a:r>
              <a:rPr lang="en-US" sz="2800" dirty="0"/>
              <a:t>PCS® and Property Claim Services® are registered trademarks of ISO Services, Inc. </a:t>
            </a:r>
          </a:p>
          <a:p>
            <a:pPr>
              <a:lnSpc>
                <a:spcPct val="120000"/>
              </a:lnSpc>
            </a:pPr>
            <a:r>
              <a:rPr lang="en-US" sz="2800" dirty="0"/>
              <a:t>Korea Exchange, KRX, KOSPI and KOSPI 200 are registered trademarks of Korea Exchange Inc. The names of other companies and third-party products may be trademarks or service marks of their respective owners.</a:t>
            </a:r>
          </a:p>
          <a:p>
            <a:pPr>
              <a:lnSpc>
                <a:spcPct val="120000"/>
              </a:lnSpc>
            </a:pPr>
            <a:r>
              <a:rPr lang="en-US" sz="2800" dirty="0"/>
              <a:t>FTSE® is a trademark of the London Stock Exchange Group companies and is used by FTSE International Limited (“FTSE”) under license. All rights in the FTSE®100 Index (the “Index”) vest in FTSE or its licensors. Neither FTSE nor any of their affiliates or licensors (a) assumes any liability, losses, damages, expenses or obligations in connection with any derivative product based on the Index; or (b) accepts any liability for any errors or omissions, fitness for a particular purpose or the results to be obtained from the use of the Index or related data. No party may rely on the Index or related data contained in this communication which Index and data is owned by FTSE or their affiliates. No use or distribution of the Index is permitted without FTSE’s express written consent. FTSE does not promote, sponsor or endorse the content of this communication nor any financial or derivative product that it relates to. </a:t>
            </a:r>
          </a:p>
          <a:p>
            <a:pPr>
              <a:lnSpc>
                <a:spcPct val="120000"/>
              </a:lnSpc>
            </a:pPr>
            <a:r>
              <a:rPr lang="en-US" sz="2800" dirty="0"/>
              <a:t>PRIIPs: Eurex Deutschland qualifies as manufacturer of packaged retail and insurance-based investment products (PRIIPs) under Regulation (EU) No 1286/2014 on key information documents for packaged retail and insurance-based investment products (PRIIPs Regulation), and provides key information documents (KIDs) covering PRIIPs traded on Eurex Deutschland on its website under the following link: www.eurex.com/ex-en/rules-regs/priips-kids.</a:t>
            </a:r>
          </a:p>
          <a:p>
            <a:pPr>
              <a:lnSpc>
                <a:spcPct val="120000"/>
              </a:lnSpc>
            </a:pPr>
            <a:r>
              <a:rPr lang="en-US" sz="2800" dirty="0"/>
              <a:t>In addition, according to Art. 14(1) PRIIPs Regulation the person advising on, or selling, a PRIIP shall provide the KID to retail investors free of charge.</a:t>
            </a:r>
          </a:p>
        </p:txBody>
      </p:sp>
      <p:sp>
        <p:nvSpPr>
          <p:cNvPr id="2" name="Title 1">
            <a:extLst>
              <a:ext uri="{FF2B5EF4-FFF2-40B4-BE49-F238E27FC236}">
                <a16:creationId xmlns:a16="http://schemas.microsoft.com/office/drawing/2014/main" id="{D90949D2-C8D6-4E36-B2EC-7B4B9AF55C48}"/>
              </a:ext>
            </a:extLst>
          </p:cNvPr>
          <p:cNvSpPr>
            <a:spLocks noGrp="1"/>
          </p:cNvSpPr>
          <p:nvPr>
            <p:ph type="title"/>
          </p:nvPr>
        </p:nvSpPr>
        <p:spPr/>
        <p:txBody>
          <a:bodyPr/>
          <a:lstStyle/>
          <a:p>
            <a:r>
              <a:rPr lang="en-US" dirty="0"/>
              <a:t>Disclaimer</a:t>
            </a:r>
          </a:p>
        </p:txBody>
      </p:sp>
      <p:sp>
        <p:nvSpPr>
          <p:cNvPr id="9" name="Date Placeholder 8">
            <a:extLst>
              <a:ext uri="{FF2B5EF4-FFF2-40B4-BE49-F238E27FC236}">
                <a16:creationId xmlns:a16="http://schemas.microsoft.com/office/drawing/2014/main" id="{2F386CE9-BAF1-F3E9-ED6A-8A43CABA9867}"/>
              </a:ext>
            </a:extLst>
          </p:cNvPr>
          <p:cNvSpPr>
            <a:spLocks noGrp="1"/>
          </p:cNvSpPr>
          <p:nvPr>
            <p:ph type="dt" sz="half" idx="13"/>
          </p:nvPr>
        </p:nvSpPr>
        <p:spPr/>
        <p:txBody>
          <a:bodyPr/>
          <a:lstStyle/>
          <a:p>
            <a:fld id="{23F23E5F-9D8D-40A3-8964-B53B351CB81A}" type="datetime1">
              <a:rPr lang="en-US" noProof="0" smtClean="0"/>
              <a:t>10/7/2025</a:t>
            </a:fld>
            <a:endParaRPr lang="en-US" noProof="0"/>
          </a:p>
        </p:txBody>
      </p:sp>
      <p:sp>
        <p:nvSpPr>
          <p:cNvPr id="10" name="Slide Number Placeholder 9">
            <a:extLst>
              <a:ext uri="{FF2B5EF4-FFF2-40B4-BE49-F238E27FC236}">
                <a16:creationId xmlns:a16="http://schemas.microsoft.com/office/drawing/2014/main" id="{F434861D-17D7-CC58-0BE8-7AC0D330F8D6}"/>
              </a:ext>
            </a:extLst>
          </p:cNvPr>
          <p:cNvSpPr>
            <a:spLocks noGrp="1"/>
          </p:cNvSpPr>
          <p:nvPr>
            <p:ph type="sldNum" sz="quarter" idx="14"/>
          </p:nvPr>
        </p:nvSpPr>
        <p:spPr/>
        <p:txBody>
          <a:bodyPr/>
          <a:lstStyle/>
          <a:p>
            <a:fld id="{62CB3E74-FC4B-418A-B5F6-72ED80208EB2}" type="slidenum">
              <a:rPr lang="en-US" noProof="0" smtClean="0"/>
              <a:pPr/>
              <a:t>3</a:t>
            </a:fld>
            <a:endParaRPr lang="en-US" noProof="0"/>
          </a:p>
        </p:txBody>
      </p:sp>
    </p:spTree>
    <p:custDataLst>
      <p:tags r:id="rId1"/>
    </p:custDataLst>
    <p:extLst>
      <p:ext uri="{BB962C8B-B14F-4D97-AF65-F5344CB8AC3E}">
        <p14:creationId xmlns:p14="http://schemas.microsoft.com/office/powerpoint/2010/main" val="27186764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L1B7Uf6NQcSpdmB2hkyL1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6Rzo_cpzLEaZ0yag_hRj5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ZK1UQbCkU2P1BeDID9PY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u9MkpAWRTUmqZ5Kif0k2V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r5_cg_Ebt0aFISNFIy_Xx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Pbx6nV38u0SF_GQNTjoe_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3bD8_ipPc0y_9rRJkMS2R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3bD8_ipPc0y_9rRJkMS2R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3lZqzfk6B0aa.uiYNBDDT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HpuFiSQr30mc_sRf6vGVd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om3YdPQbRkKQtdcIijbBa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0WiSOemRvkCpAX4D_.tgD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lz8C4BLwfEmdoGy3FugWu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uFi5zlSn6EibXeOSuuB.dQ"/>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lz8C4BLwfEmdoGy3FugWu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C5OKdEJC4Uyx48zUNQS2W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ZK1UQbCkU2P1BeDID9PYQ"/>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yXGgCyGVTUaK6kAqtMFu2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R2XWI.fY.UKRj7uRD0nf8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pxDgjunILES0u35Hpu9b0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o_R.rmubu0a6KLvwJ_14V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mFOJVMT0NEGcUb1iEGSbRA"/>
</p:tagLst>
</file>

<file path=ppt/tags/tag64.xml><?xml version="1.0" encoding="utf-8"?>
<p:tagLst xmlns:a="http://schemas.openxmlformats.org/drawingml/2006/main" xmlns:r="http://schemas.openxmlformats.org/officeDocument/2006/relationships" xmlns:p="http://schemas.openxmlformats.org/presentationml/2006/main">
  <p:tag name="MIO_GUID" val="30dbddb0-611f-4b6a-9479-58f9df3dcad0"/>
  <p:tag name="MIO_EKGUID" val="f35a4f3e-89c5-4263-99e0-2d589d99e889"/>
  <p:tag name="MIO_UPDATE" val="True"/>
  <p:tag name="MIO_VERSION" val="06.02.2025 10:06:33"/>
  <p:tag name="MIO_DBID" val="0F45B44C-9BC7-4D85-81C4-7155EE70A7B9"/>
  <p:tag name="MIO_LASTDOWNLOADED" val="19.02.2025 12:28:58.045"/>
  <p:tag name="MIO_OBJECTNAME" val="Disclaimer 2025"/>
  <p:tag name="MIO_LASTEDITORNAME" val="Sandra Weber"/>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heme/theme1.xml><?xml version="1.0" encoding="utf-8"?>
<a:theme xmlns:a="http://schemas.openxmlformats.org/drawingml/2006/main" name="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DBG_PowerPoint_16x9.potx" id="{2DE12C27-C869-4AA8-BE60-AB0248EDDCBE}" vid="{F2A30D54-A040-4E62-98AC-277815C9D092}"/>
    </a:ext>
  </a:extLst>
</a:theme>
</file>

<file path=ppt/theme/theme2.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TaxCatchAll xmlns="4baf49af-62c5-4fdb-8bab-63ad10ed2f31" xsi:nil="true"/>
    <IconOverlay xmlns="http://schemas.microsoft.com/sharepoint/v4" xsi:nil="true"/>
    <lcf76f155ced4ddcb4097134ff3c332f xmlns="67b7605d-d6e7-46a4-8276-8af9bd421758">
      <Terms xmlns="http://schemas.microsoft.com/office/infopath/2007/PartnerControls"/>
    </lcf76f155ced4ddcb4097134ff3c332f>
    <_Flow_SignoffStatus xmlns="67b7605d-d6e7-46a4-8276-8af9bd42175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2F7EF58DAA8FD4FBCAC76D2681E3A26" ma:contentTypeVersion="25" ma:contentTypeDescription="Create a new document." ma:contentTypeScope="" ma:versionID="1210397131b55f581a825a06004870fe">
  <xsd:schema xmlns:xsd="http://www.w3.org/2001/XMLSchema" xmlns:xs="http://www.w3.org/2001/XMLSchema" xmlns:p="http://schemas.microsoft.com/office/2006/metadata/properties" xmlns:ns1="http://schemas.microsoft.com/sharepoint/v3" xmlns:ns2="4baf49af-62c5-4fdb-8bab-63ad10ed2f31" xmlns:ns3="67b7605d-d6e7-46a4-8276-8af9bd421758" xmlns:ns4="http://schemas.microsoft.com/sharepoint/v4" targetNamespace="http://schemas.microsoft.com/office/2006/metadata/properties" ma:root="true" ma:fieldsID="992403ad72cb1f6fe64a38f69efe78a5" ns1:_="" ns2:_="" ns3:_="" ns4:_="">
    <xsd:import namespace="http://schemas.microsoft.com/sharepoint/v3"/>
    <xsd:import namespace="4baf49af-62c5-4fdb-8bab-63ad10ed2f31"/>
    <xsd:import namespace="67b7605d-d6e7-46a4-8276-8af9bd421758"/>
    <xsd:import namespace="http://schemas.microsoft.com/sharepoint/v4"/>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IconOverlay" minOccurs="0"/>
                <xsd:element ref="ns3:lcf76f155ced4ddcb4097134ff3c332f" minOccurs="0"/>
                <xsd:element ref="ns2:TaxCatchAll" minOccurs="0"/>
                <xsd:element ref="ns3:MediaServiceDateTaken"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baf49af-62c5-4fdb-8bab-63ad10ed2f31" elementFormDefault="qualified">
    <xsd:import namespace="http://schemas.microsoft.com/office/2006/documentManagement/types"/>
    <xsd:import namespace="http://schemas.microsoft.com/office/infopath/2007/PartnerControls"/>
    <xsd:element name="SharedWithUsers" ma:index="10"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22787be-3ace-438f-8358-f556ba6e12bb}" ma:internalName="TaxCatchAll" ma:showField="CatchAllData" ma:web="4baf49af-62c5-4fdb-8bab-63ad10ed2f3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7b7605d-d6e7-46a4-8276-8af9bd421758"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17e55e0-b0a9-432c-94a7-1995524fa846"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internalName="MediaServiceDateTaken" ma:readOnly="true">
      <xsd:simpleType>
        <xsd:restriction base="dms:Text"/>
      </xsd:simpleType>
    </xsd:element>
    <xsd:element name="_Flow_SignoffStatus" ma:index="25"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0"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T0FBRFxmczE2MzwvVXNlck5hbWU+PERhdGVUaW1lPjA2LjA3LjIwMjAgMDc6MDc6MTQ8L0RhdGVUaW1lPjxMYWJlbFN0cmluZz5JbnRlcm5hbDwvTGFiZWxTdHJpbmc+PC9pdGVtPjwvbGFiZWxIaXN0b3J5Pg==</Value>
</WrappedLabelHistory>
</file>

<file path=customXml/item5.xml><?xml version="1.0" encoding="utf-8"?>
<sisl xmlns:xsi="http://www.w3.org/2001/XMLSchema-instance" xmlns:xsd="http://www.w3.org/2001/XMLSchema" xmlns="http://www.boldonjames.com/2008/01/sie/internal/label" sislVersion="0" policy="5e216652-7cb1-42d3-a22f-fb5c7f348db5" origin="defaultValue">
  <element uid="id_classification_internalonly" value=""/>
</sisl>
</file>

<file path=customXml/itemProps1.xml><?xml version="1.0" encoding="utf-8"?>
<ds:datastoreItem xmlns:ds="http://schemas.openxmlformats.org/officeDocument/2006/customXml" ds:itemID="{91C2374D-CD9E-4A85-BB91-5EDF003BEB0C}">
  <ds:schemaRefs>
    <ds:schemaRef ds:uri="http://schemas.microsoft.com/sharepoint/v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67b7605d-d6e7-46a4-8276-8af9bd421758"/>
    <ds:schemaRef ds:uri="http://purl.org/dc/elements/1.1/"/>
    <ds:schemaRef ds:uri="http://schemas.microsoft.com/office/2006/metadata/properties"/>
    <ds:schemaRef ds:uri="http://schemas.microsoft.com/sharepoint/v3"/>
    <ds:schemaRef ds:uri="4baf49af-62c5-4fdb-8bab-63ad10ed2f31"/>
    <ds:schemaRef ds:uri="http://www.w3.org/XML/1998/namespace"/>
    <ds:schemaRef ds:uri="http://purl.org/dc/dcmitype/"/>
  </ds:schemaRefs>
</ds:datastoreItem>
</file>

<file path=customXml/itemProps2.xml><?xml version="1.0" encoding="utf-8"?>
<ds:datastoreItem xmlns:ds="http://schemas.openxmlformats.org/officeDocument/2006/customXml" ds:itemID="{2014CFE7-B2E5-4C45-BD79-57DF38A206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baf49af-62c5-4fdb-8bab-63ad10ed2f31"/>
    <ds:schemaRef ds:uri="67b7605d-d6e7-46a4-8276-8af9bd421758"/>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100CE57-8C6A-425A-8EDC-17F7ED369488}">
  <ds:schemaRefs>
    <ds:schemaRef ds:uri="http://schemas.microsoft.com/sharepoint/v3/contenttype/forms"/>
  </ds:schemaRefs>
</ds:datastoreItem>
</file>

<file path=customXml/itemProps4.xml><?xml version="1.0" encoding="utf-8"?>
<ds:datastoreItem xmlns:ds="http://schemas.openxmlformats.org/officeDocument/2006/customXml" ds:itemID="{599CB585-2336-43C2-AB32-C15289EAD842}">
  <ds:schemaRefs>
    <ds:schemaRef ds:uri="http://www.w3.org/2001/XMLSchema"/>
    <ds:schemaRef ds:uri="http://www.boldonjames.com/2016/02/Classifier/internal/wrappedLabelHistory"/>
  </ds:schemaRefs>
</ds:datastoreItem>
</file>

<file path=customXml/itemProps5.xml><?xml version="1.0" encoding="utf-8"?>
<ds:datastoreItem xmlns:ds="http://schemas.openxmlformats.org/officeDocument/2006/customXml" ds:itemID="{B2E6D3E3-242B-48EE-9292-D06B0379EC0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DBG_PowerPoint_16x9</Template>
  <TotalTime>0</TotalTime>
  <Words>1782</Words>
  <Application>Microsoft Office PowerPoint</Application>
  <PresentationFormat>Widescreen</PresentationFormat>
  <Paragraphs>70</Paragraphs>
  <Slides>3</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11" baseType="lpstr">
      <vt:lpstr>MS PGothic</vt:lpstr>
      <vt:lpstr>MS PGothic</vt:lpstr>
      <vt:lpstr>Arial</vt:lpstr>
      <vt:lpstr>Calibri</vt:lpstr>
      <vt:lpstr>source-code-pro</vt:lpstr>
      <vt:lpstr>Wingdings</vt:lpstr>
      <vt:lpstr>EUREX EX</vt:lpstr>
      <vt:lpstr>think-cell Slide</vt:lpstr>
      <vt:lpstr>Risk Management in the Clearing Business </vt:lpstr>
      <vt:lpstr>Lines of Defense waterfall ensures loss coverage in normal and extreme market conditions Eurex Clearing’s Lines of Defense are crisis proven – default fund has never been employed   </vt:lpstr>
      <vt:lpstr>Disclaimer</vt:lpstr>
    </vt:vector>
  </TitlesOfParts>
  <Company>Deutsche Börse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  Frankfurt am Main</dc:title>
  <dc:creator>Christian Pohl</dc:creator>
  <cp:lastModifiedBy>Matteo Nuti</cp:lastModifiedBy>
  <cp:revision>636</cp:revision>
  <cp:lastPrinted>2020-07-06T13:20:28Z</cp:lastPrinted>
  <dcterms:created xsi:type="dcterms:W3CDTF">2019-08-07T09:50:22Z</dcterms:created>
  <dcterms:modified xsi:type="dcterms:W3CDTF">2025-10-07T14:11:06Z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34bce654-0e17-4fd7-b467-bba0fee57230</vt:lpwstr>
  </property>
  <property fmtid="{D5CDD505-2E9C-101B-9397-08002B2CF9AE}" pid="3" name="bjDocumentLabelXML">
    <vt:lpwstr>&lt;?xml version="1.0" encoding="us-ascii"?&gt;&lt;sisl xmlns:xsi="http://www.w3.org/2001/XMLSchema-instance" xmlns:xsd="http://www.w3.org/2001/XMLSchema" sislVersion="0" policy="5e216652-7cb1-42d3-a22f-fb5c7f348db5" origin="defaultValue" xmlns="http://www.boldonj</vt:lpwstr>
  </property>
  <property fmtid="{D5CDD505-2E9C-101B-9397-08002B2CF9AE}" pid="4" name="bjDocumentLabelXML-0">
    <vt:lpwstr>ames.com/2008/01/sie/internal/label"&gt;&lt;element uid="id_classification_internalonly" value="" /&gt;&lt;/sisl&gt;</vt:lpwstr>
  </property>
  <property fmtid="{D5CDD505-2E9C-101B-9397-08002B2CF9AE}" pid="5" name="bjDocumentSecurityLabel">
    <vt:lpwstr>Internal</vt:lpwstr>
  </property>
  <property fmtid="{D5CDD505-2E9C-101B-9397-08002B2CF9AE}" pid="6" name="DBG_Classification_ID">
    <vt:lpwstr>2</vt:lpwstr>
  </property>
  <property fmtid="{D5CDD505-2E9C-101B-9397-08002B2CF9AE}" pid="7" name="DBG_Classification_Name">
    <vt:lpwstr>Internal</vt:lpwstr>
  </property>
  <property fmtid="{D5CDD505-2E9C-101B-9397-08002B2CF9AE}" pid="8" name="bjSaver">
    <vt:lpwstr>vnPAeyMGvls4PXsQK3RIBA+hjsOsLQ8W</vt:lpwstr>
  </property>
  <property fmtid="{D5CDD505-2E9C-101B-9397-08002B2CF9AE}" pid="9" name="ContentTypeId">
    <vt:lpwstr>0x01010082F7EF58DAA8FD4FBCAC76D2681E3A26</vt:lpwstr>
  </property>
  <property fmtid="{D5CDD505-2E9C-101B-9397-08002B2CF9AE}" pid="10" name="bjLabelHistoryID">
    <vt:lpwstr>{599CB585-2336-43C2-AB32-C15289EAD842}</vt:lpwstr>
  </property>
  <property fmtid="{D5CDD505-2E9C-101B-9397-08002B2CF9AE}" pid="11" name="MediaServiceImageTags">
    <vt:lpwstr/>
  </property>
  <property fmtid="{D5CDD505-2E9C-101B-9397-08002B2CF9AE}" pid="12" name="MSIP_Label_2e952e98-911c-4aff-840a-f71bc6baaf7f_Enabled">
    <vt:lpwstr>true</vt:lpwstr>
  </property>
  <property fmtid="{D5CDD505-2E9C-101B-9397-08002B2CF9AE}" pid="13" name="MSIP_Label_2e952e98-911c-4aff-840a-f71bc6baaf7f_SetDate">
    <vt:lpwstr>2023-09-04T07:58:29Z</vt:lpwstr>
  </property>
  <property fmtid="{D5CDD505-2E9C-101B-9397-08002B2CF9AE}" pid="14" name="MSIP_Label_2e952e98-911c-4aff-840a-f71bc6baaf7f_Method">
    <vt:lpwstr>Standard</vt:lpwstr>
  </property>
  <property fmtid="{D5CDD505-2E9C-101B-9397-08002B2CF9AE}" pid="15" name="MSIP_Label_2e952e98-911c-4aff-840a-f71bc6baaf7f_Name">
    <vt:lpwstr>2e952e98-911c-4aff-840a-f71bc6baaf7f</vt:lpwstr>
  </property>
  <property fmtid="{D5CDD505-2E9C-101B-9397-08002B2CF9AE}" pid="16" name="MSIP_Label_2e952e98-911c-4aff-840a-f71bc6baaf7f_SiteId">
    <vt:lpwstr>e00ddcdf-1e0f-4be5-a37a-894a4731986a</vt:lpwstr>
  </property>
  <property fmtid="{D5CDD505-2E9C-101B-9397-08002B2CF9AE}" pid="17" name="MSIP_Label_2e952e98-911c-4aff-840a-f71bc6baaf7f_ActionId">
    <vt:lpwstr>078a891b-fb02-4ac8-b604-788f76db6bf3</vt:lpwstr>
  </property>
  <property fmtid="{D5CDD505-2E9C-101B-9397-08002B2CF9AE}" pid="18" name="MSIP_Label_2e952e98-911c-4aff-840a-f71bc6baaf7f_ContentBits">
    <vt:lpwstr>2</vt:lpwstr>
  </property>
</Properties>
</file>